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8"/>
  </p:notesMasterIdLst>
  <p:sldIdLst>
    <p:sldId id="358" r:id="rId3"/>
    <p:sldId id="365" r:id="rId4"/>
    <p:sldId id="366" r:id="rId5"/>
    <p:sldId id="329" r:id="rId6"/>
    <p:sldId id="385" r:id="rId7"/>
    <p:sldId id="386" r:id="rId8"/>
    <p:sldId id="387" r:id="rId9"/>
    <p:sldId id="388" r:id="rId10"/>
    <p:sldId id="389" r:id="rId11"/>
    <p:sldId id="318" r:id="rId12"/>
    <p:sldId id="290" r:id="rId13"/>
    <p:sldId id="319" r:id="rId14"/>
    <p:sldId id="390" r:id="rId15"/>
    <p:sldId id="391" r:id="rId16"/>
    <p:sldId id="273" r:id="rId17"/>
    <p:sldId id="299" r:id="rId19"/>
    <p:sldId id="321" r:id="rId20"/>
    <p:sldId id="305" r:id="rId21"/>
    <p:sldId id="323" r:id="rId22"/>
    <p:sldId id="392" r:id="rId23"/>
    <p:sldId id="393" r:id="rId24"/>
    <p:sldId id="396" r:id="rId25"/>
    <p:sldId id="357" r:id="rId26"/>
  </p:sldIdLst>
  <p:sldSz cx="12192000" cy="6858000"/>
  <p:notesSz cx="6858000" cy="9144000"/>
  <p:embeddedFontLst>
    <p:embeddedFont>
      <p:font typeface="冬青黑体简体中文 W3" panose="020B0300000000000000"/>
      <p:regular r:id="rId30"/>
    </p:embeddedFont>
    <p:embeddedFont>
      <p:font typeface="方正兰亭纤黑_GBK" panose="02000000000000000000" charset="0"/>
      <p:regular r:id="rId31"/>
    </p:embeddedFont>
    <p:embeddedFont>
      <p:font typeface="冬青黑体简体中文 W3" panose="020B0300000000000000" charset="-122"/>
      <p:regular r:id="rId32"/>
    </p:embeddedFont>
    <p:embeddedFont>
      <p:font typeface="冬青黑体简体中文 W3" panose="020B0300000000000000" charset="0"/>
      <p:regular r:id="rId33"/>
    </p:embeddedFont>
    <p:embeddedFont>
      <p:font typeface="方正兰亭纤黑_GBK" panose="02000000000000000000" charset="-122"/>
      <p:regular r:id="rId34"/>
    </p:embeddedFont>
    <p:embeddedFont>
      <p:font typeface="Calibri" panose="020F0502020204030204" charset="0"/>
      <p:regular r:id="rId35"/>
      <p:bold r:id="rId36"/>
      <p:italic r:id="rId37"/>
      <p:boldItalic r:id="rId3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FAC93E"/>
    <a:srgbClr val="3EA9D3"/>
    <a:srgbClr val="D84943"/>
    <a:srgbClr val="F8F8F8"/>
    <a:srgbClr val="B1CE71"/>
    <a:srgbClr val="6F6F6F"/>
    <a:srgbClr val="C0504D"/>
    <a:srgbClr val="9BBB59"/>
    <a:srgbClr val="5E5E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943" autoAdjust="0"/>
  </p:normalViewPr>
  <p:slideViewPr>
    <p:cSldViewPr snapToGrid="0" showGuides="1">
      <p:cViewPr varScale="1">
        <p:scale>
          <a:sx n="79" d="100"/>
          <a:sy n="79" d="100"/>
        </p:scale>
        <p:origin x="96" y="324"/>
      </p:cViewPr>
      <p:guideLst>
        <p:guide orient="horz" pos="1298"/>
        <p:guide orient="horz" pos="3702"/>
        <p:guide orient="horz" pos="3226"/>
        <p:guide orient="horz" pos="4156"/>
        <p:guide orient="horz" pos="1956"/>
        <p:guide orient="horz" pos="1663"/>
        <p:guide orient="horz" pos="3748"/>
        <p:guide pos="4400"/>
        <p:guide pos="5661"/>
        <p:guide pos="836"/>
        <p:guide pos="4021"/>
        <p:guide pos="2457"/>
        <p:guide pos="1572"/>
        <p:guide pos="2058"/>
        <p:guide pos="7061"/>
        <p:guide pos="3624"/>
      </p:guideLst>
    </p:cSldViewPr>
  </p:slideViewPr>
  <p:notesTextViewPr>
    <p:cViewPr>
      <p:scale>
        <a:sx n="1" d="1"/>
        <a:sy n="1" d="1"/>
      </p:scale>
      <p:origin x="0" y="0"/>
    </p:cViewPr>
  </p:notesTextViewPr>
  <p:sorterViewPr>
    <p:cViewPr varScale="1">
      <p:scale>
        <a:sx n="100" d="100"/>
        <a:sy n="100" d="100"/>
      </p:scale>
      <p:origin x="0" y="-603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8" Type="http://schemas.openxmlformats.org/officeDocument/2006/relationships/font" Target="fonts/font9.fntdata"/><Relationship Id="rId37" Type="http://schemas.openxmlformats.org/officeDocument/2006/relationships/font" Target="fonts/font8.fntdata"/><Relationship Id="rId36" Type="http://schemas.openxmlformats.org/officeDocument/2006/relationships/font" Target="fonts/font7.fntdata"/><Relationship Id="rId35" Type="http://schemas.openxmlformats.org/officeDocument/2006/relationships/font" Target="fonts/font6.fntdata"/><Relationship Id="rId34" Type="http://schemas.openxmlformats.org/officeDocument/2006/relationships/font" Target="fonts/font5.fntdata"/><Relationship Id="rId33" Type="http://schemas.openxmlformats.org/officeDocument/2006/relationships/font" Target="fonts/font4.fntdata"/><Relationship Id="rId32" Type="http://schemas.openxmlformats.org/officeDocument/2006/relationships/font" Target="fonts/font3.fntdata"/><Relationship Id="rId31" Type="http://schemas.openxmlformats.org/officeDocument/2006/relationships/font" Target="fonts/font2.fntdata"/><Relationship Id="rId30" Type="http://schemas.openxmlformats.org/officeDocument/2006/relationships/font" Target="fonts/font1.fntdata"/><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156B2A-344F-470A-8794-D0F1293C889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294094-9A2F-4FCB-AD84-F172657DAB7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6294094-9A2F-4FCB-AD84-F172657DAB7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F74E0332-F9BB-453F-BAAF-49EC9D2AB60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F8E3DD-692F-4DA9-965B-8D7D3452E0A1}" type="slidenum">
              <a:rPr lang="zh-CN" altLang="en-US" smtClean="0"/>
            </a:fld>
            <a:endParaRPr lang="zh-CN" altLang="en-US"/>
          </a:p>
        </p:txBody>
      </p:sp>
      <p:sp>
        <p:nvSpPr>
          <p:cNvPr id="7" name="直角三角形 6"/>
          <p:cNvSpPr/>
          <p:nvPr userDrawn="1"/>
        </p:nvSpPr>
        <p:spPr>
          <a:xfrm rot="18900000" flipH="1">
            <a:off x="-1227967" y="508641"/>
            <a:ext cx="2426689" cy="2426688"/>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7"/>
          <p:cNvSpPr/>
          <p:nvPr userDrawn="1"/>
        </p:nvSpPr>
        <p:spPr>
          <a:xfrm rot="18900000" flipH="1">
            <a:off x="-1227965" y="3940497"/>
            <a:ext cx="2426689" cy="2426688"/>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8"/>
          <p:cNvSpPr/>
          <p:nvPr userDrawn="1"/>
        </p:nvSpPr>
        <p:spPr>
          <a:xfrm rot="2700000">
            <a:off x="483737" y="2224570"/>
            <a:ext cx="2426689" cy="2426688"/>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9"/>
          <p:cNvSpPr/>
          <p:nvPr userDrawn="1"/>
        </p:nvSpPr>
        <p:spPr>
          <a:xfrm rot="2700000" flipV="1">
            <a:off x="487963" y="5656423"/>
            <a:ext cx="2426689" cy="2426688"/>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直角三角形 16"/>
          <p:cNvSpPr/>
          <p:nvPr userDrawn="1"/>
        </p:nvSpPr>
        <p:spPr>
          <a:xfrm rot="18900000" flipV="1">
            <a:off x="10998420" y="3929662"/>
            <a:ext cx="2426689" cy="2426688"/>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直角三角形 17"/>
          <p:cNvSpPr/>
          <p:nvPr userDrawn="1"/>
        </p:nvSpPr>
        <p:spPr>
          <a:xfrm rot="18900000" flipV="1">
            <a:off x="10998418" y="497806"/>
            <a:ext cx="2426689" cy="2426688"/>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直角三角形 18"/>
          <p:cNvSpPr/>
          <p:nvPr userDrawn="1"/>
        </p:nvSpPr>
        <p:spPr>
          <a:xfrm rot="2700000" flipH="1" flipV="1">
            <a:off x="9286716" y="2213733"/>
            <a:ext cx="2426689" cy="2426688"/>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直角三角形 19"/>
          <p:cNvSpPr/>
          <p:nvPr userDrawn="1"/>
        </p:nvSpPr>
        <p:spPr>
          <a:xfrm rot="2700000" flipH="1">
            <a:off x="9282490" y="-1218120"/>
            <a:ext cx="2426689" cy="2426688"/>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50000">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14:bounceEnd="50000">
                                          <p:cBhvr additive="base">
                                            <p:cTn id="11" dur="500" fill="hold"/>
                                            <p:tgtEl>
                                              <p:spTgt spid="9"/>
                                            </p:tgtEl>
                                            <p:attrNameLst>
                                              <p:attrName>ppt_x</p:attrName>
                                            </p:attrNameLst>
                                          </p:cBhvr>
                                          <p:tavLst>
                                            <p:tav tm="0">
                                              <p:val>
                                                <p:strVal val="#ppt_x"/>
                                              </p:val>
                                            </p:tav>
                                            <p:tav tm="100000">
                                              <p:val>
                                                <p:strVal val="#ppt_x"/>
                                              </p:val>
                                            </p:tav>
                                          </p:tavLst>
                                        </p:anim>
                                        <p:anim calcmode="lin" valueType="num" p14:bounceEnd="50000">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5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50000">
                                          <p:cBhvr additive="base">
                                            <p:cTn id="15" dur="500" fill="hold"/>
                                            <p:tgtEl>
                                              <p:spTgt spid="8"/>
                                            </p:tgtEl>
                                            <p:attrNameLst>
                                              <p:attrName>ppt_x</p:attrName>
                                            </p:attrNameLst>
                                          </p:cBhvr>
                                          <p:tavLst>
                                            <p:tav tm="0">
                                              <p:val>
                                                <p:strVal val="#ppt_x"/>
                                              </p:val>
                                            </p:tav>
                                            <p:tav tm="100000">
                                              <p:val>
                                                <p:strVal val="#ppt_x"/>
                                              </p:val>
                                            </p:tav>
                                          </p:tavLst>
                                        </p:anim>
                                        <p:anim calcmode="lin" valueType="num" p14:bounceEnd="50000">
                                          <p:cBhvr additive="base">
                                            <p:cTn id="16" dur="50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50000">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14:bounceEnd="50000">
                                          <p:cBhvr additive="base">
                                            <p:cTn id="19" dur="500" fill="hold"/>
                                            <p:tgtEl>
                                              <p:spTgt spid="10"/>
                                            </p:tgtEl>
                                            <p:attrNameLst>
                                              <p:attrName>ppt_x</p:attrName>
                                            </p:attrNameLst>
                                          </p:cBhvr>
                                          <p:tavLst>
                                            <p:tav tm="0">
                                              <p:val>
                                                <p:strVal val="#ppt_x"/>
                                              </p:val>
                                            </p:tav>
                                            <p:tav tm="100000">
                                              <p:val>
                                                <p:strVal val="#ppt_x"/>
                                              </p:val>
                                            </p:tav>
                                          </p:tavLst>
                                        </p:anim>
                                        <p:anim calcmode="lin" valueType="num" p14:bounceEnd="50000">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1" fill="hold" grpId="0" nodeType="withEffect" p14:presetBounceEnd="50000">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14:bounceEnd="50000">
                                          <p:cBhvr additive="base">
                                            <p:cTn id="23" dur="500" fill="hold"/>
                                            <p:tgtEl>
                                              <p:spTgt spid="20"/>
                                            </p:tgtEl>
                                            <p:attrNameLst>
                                              <p:attrName>ppt_x</p:attrName>
                                            </p:attrNameLst>
                                          </p:cBhvr>
                                          <p:tavLst>
                                            <p:tav tm="0">
                                              <p:val>
                                                <p:strVal val="#ppt_x"/>
                                              </p:val>
                                            </p:tav>
                                            <p:tav tm="100000">
                                              <p:val>
                                                <p:strVal val="#ppt_x"/>
                                              </p:val>
                                            </p:tav>
                                          </p:tavLst>
                                        </p:anim>
                                        <p:anim calcmode="lin" valueType="num" p14:bounceEnd="50000">
                                          <p:cBhvr additive="base">
                                            <p:cTn id="24" dur="500" fill="hold"/>
                                            <p:tgtEl>
                                              <p:spTgt spid="20"/>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14:presetBounceEnd="50000">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14:bounceEnd="50000">
                                          <p:cBhvr additive="base">
                                            <p:cTn id="27" dur="500" fill="hold"/>
                                            <p:tgtEl>
                                              <p:spTgt spid="18"/>
                                            </p:tgtEl>
                                            <p:attrNameLst>
                                              <p:attrName>ppt_x</p:attrName>
                                            </p:attrNameLst>
                                          </p:cBhvr>
                                          <p:tavLst>
                                            <p:tav tm="0">
                                              <p:val>
                                                <p:strVal val="#ppt_x"/>
                                              </p:val>
                                            </p:tav>
                                            <p:tav tm="100000">
                                              <p:val>
                                                <p:strVal val="#ppt_x"/>
                                              </p:val>
                                            </p:tav>
                                          </p:tavLst>
                                        </p:anim>
                                        <p:anim calcmode="lin" valueType="num" p14:bounceEnd="50000">
                                          <p:cBhvr additive="base">
                                            <p:cTn id="28" dur="500" fill="hold"/>
                                            <p:tgtEl>
                                              <p:spTgt spid="18"/>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14:presetBounceEnd="50000">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14:bounceEnd="50000">
                                          <p:cBhvr additive="base">
                                            <p:cTn id="31" dur="500" fill="hold"/>
                                            <p:tgtEl>
                                              <p:spTgt spid="19"/>
                                            </p:tgtEl>
                                            <p:attrNameLst>
                                              <p:attrName>ppt_x</p:attrName>
                                            </p:attrNameLst>
                                          </p:cBhvr>
                                          <p:tavLst>
                                            <p:tav tm="0">
                                              <p:val>
                                                <p:strVal val="#ppt_x"/>
                                              </p:val>
                                            </p:tav>
                                            <p:tav tm="100000">
                                              <p:val>
                                                <p:strVal val="#ppt_x"/>
                                              </p:val>
                                            </p:tav>
                                          </p:tavLst>
                                        </p:anim>
                                        <p:anim calcmode="lin" valueType="num" p14:bounceEnd="50000">
                                          <p:cBhvr additive="base">
                                            <p:cTn id="32" dur="500" fill="hold"/>
                                            <p:tgtEl>
                                              <p:spTgt spid="19"/>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14:presetBounceEnd="50000">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14:bounceEnd="50000">
                                          <p:cBhvr additive="base">
                                            <p:cTn id="35" dur="500" fill="hold"/>
                                            <p:tgtEl>
                                              <p:spTgt spid="17"/>
                                            </p:tgtEl>
                                            <p:attrNameLst>
                                              <p:attrName>ppt_x</p:attrName>
                                            </p:attrNameLst>
                                          </p:cBhvr>
                                          <p:tavLst>
                                            <p:tav tm="0">
                                              <p:val>
                                                <p:strVal val="#ppt_x"/>
                                              </p:val>
                                            </p:tav>
                                            <p:tav tm="100000">
                                              <p:val>
                                                <p:strVal val="#ppt_x"/>
                                              </p:val>
                                            </p:tav>
                                          </p:tavLst>
                                        </p:anim>
                                        <p:anim calcmode="lin" valueType="num" p14:bounceEnd="50000">
                                          <p:cBhvr additive="base">
                                            <p:cTn id="36"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7" grpId="0" animBg="1"/>
          <p:bldP spid="18" grpId="0" animBg="1"/>
          <p:bldP spid="19" grpId="0" animBg="1"/>
          <p:bldP spid="20"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1"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500" fill="hold"/>
                                            <p:tgtEl>
                                              <p:spTgt spid="20"/>
                                            </p:tgtEl>
                                            <p:attrNameLst>
                                              <p:attrName>ppt_x</p:attrName>
                                            </p:attrNameLst>
                                          </p:cBhvr>
                                          <p:tavLst>
                                            <p:tav tm="0">
                                              <p:val>
                                                <p:strVal val="#ppt_x"/>
                                              </p:val>
                                            </p:tav>
                                            <p:tav tm="100000">
                                              <p:val>
                                                <p:strVal val="#ppt_x"/>
                                              </p:val>
                                            </p:tav>
                                          </p:tavLst>
                                        </p:anim>
                                        <p:anim calcmode="lin" valueType="num">
                                          <p:cBhvr additive="base">
                                            <p:cTn id="24" dur="500" fill="hold"/>
                                            <p:tgtEl>
                                              <p:spTgt spid="20"/>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500" fill="hold"/>
                                            <p:tgtEl>
                                              <p:spTgt spid="18"/>
                                            </p:tgtEl>
                                            <p:attrNameLst>
                                              <p:attrName>ppt_x</p:attrName>
                                            </p:attrNameLst>
                                          </p:cBhvr>
                                          <p:tavLst>
                                            <p:tav tm="0">
                                              <p:val>
                                                <p:strVal val="#ppt_x"/>
                                              </p:val>
                                            </p:tav>
                                            <p:tav tm="100000">
                                              <p:val>
                                                <p:strVal val="#ppt_x"/>
                                              </p:val>
                                            </p:tav>
                                          </p:tavLst>
                                        </p:anim>
                                        <p:anim calcmode="lin" valueType="num">
                                          <p:cBhvr additive="base">
                                            <p:cTn id="28" dur="500" fill="hold"/>
                                            <p:tgtEl>
                                              <p:spTgt spid="18"/>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ppt_x"/>
                                              </p:val>
                                            </p:tav>
                                            <p:tav tm="100000">
                                              <p:val>
                                                <p:strVal val="#ppt_x"/>
                                              </p:val>
                                            </p:tav>
                                          </p:tavLst>
                                        </p:anim>
                                        <p:anim calcmode="lin" valueType="num">
                                          <p:cBhvr additive="base">
                                            <p:cTn id="32" dur="500" fill="hold"/>
                                            <p:tgtEl>
                                              <p:spTgt spid="19"/>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additive="base">
                                            <p:cTn id="35" dur="500" fill="hold"/>
                                            <p:tgtEl>
                                              <p:spTgt spid="17"/>
                                            </p:tgtEl>
                                            <p:attrNameLst>
                                              <p:attrName>ppt_x</p:attrName>
                                            </p:attrNameLst>
                                          </p:cBhvr>
                                          <p:tavLst>
                                            <p:tav tm="0">
                                              <p:val>
                                                <p:strVal val="#ppt_x"/>
                                              </p:val>
                                            </p:tav>
                                            <p:tav tm="100000">
                                              <p:val>
                                                <p:strVal val="#ppt_x"/>
                                              </p:val>
                                            </p:tav>
                                          </p:tavLst>
                                        </p:anim>
                                        <p:anim calcmode="lin" valueType="num">
                                          <p:cBhvr additive="base">
                                            <p:cTn id="36"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7" grpId="0" animBg="1"/>
          <p:bldP spid="18" grpId="0" animBg="1"/>
          <p:bldP spid="19" grpId="0" animBg="1"/>
          <p:bldP spid="20" grpId="0" animBg="1"/>
        </p:bldLst>
      </p:timing>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74E0332-F9BB-453F-BAAF-49EC9D2AB60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F8E3DD-692F-4DA9-965B-8D7D3452E0A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74E0332-F9BB-453F-BAAF-49EC9D2AB60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F8E3DD-692F-4DA9-965B-8D7D3452E0A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74E0332-F9BB-453F-BAAF-49EC9D2AB60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F8E3DD-692F-4DA9-965B-8D7D3452E0A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F74E0332-F9BB-453F-BAAF-49EC9D2AB60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9F8E3DD-692F-4DA9-965B-8D7D3452E0A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74E0332-F9BB-453F-BAAF-49EC9D2AB60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9F8E3DD-692F-4DA9-965B-8D7D3452E0A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74E0332-F9BB-453F-BAAF-49EC9D2AB60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9F8E3DD-692F-4DA9-965B-8D7D3452E0A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74E0332-F9BB-453F-BAAF-49EC9D2AB60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9F8E3DD-692F-4DA9-965B-8D7D3452E0A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74E0332-F9BB-453F-BAAF-49EC9D2AB60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9F8E3DD-692F-4DA9-965B-8D7D3452E0A1}"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F74E0332-F9BB-453F-BAAF-49EC9D2AB60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9F8E3DD-692F-4DA9-965B-8D7D3452E0A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F74E0332-F9BB-453F-BAAF-49EC9D2AB60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9F8E3DD-692F-4DA9-965B-8D7D3452E0A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4E0332-F9BB-453F-BAAF-49EC9D2AB60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F8E3DD-692F-4DA9-965B-8D7D3452E0A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715158" y="2703236"/>
            <a:ext cx="8685484" cy="1517650"/>
          </a:xfrm>
          <a:prstGeom prst="rect">
            <a:avLst/>
          </a:prstGeom>
          <a:noFill/>
        </p:spPr>
        <p:txBody>
          <a:bodyPr wrap="square" rtlCol="0">
            <a:spAutoFit/>
          </a:bodyPr>
          <a:lstStyle/>
          <a:p>
            <a:pPr algn="ctr">
              <a:lnSpc>
                <a:spcPct val="130000"/>
              </a:lnSpc>
            </a:pPr>
            <a:r>
              <a:rPr lang="zh-CN" sz="7200" dirty="0" smtClean="0">
                <a:solidFill>
                  <a:srgbClr val="595959"/>
                </a:solidFill>
                <a:latin typeface="+mj-ea"/>
                <a:ea typeface="+mj-ea"/>
              </a:rPr>
              <a:t>联盟消消乐项目计划</a:t>
            </a:r>
            <a:endParaRPr lang="zh-CN" sz="7200" dirty="0" smtClean="0">
              <a:solidFill>
                <a:srgbClr val="595959"/>
              </a:solidFill>
              <a:latin typeface="+mj-ea"/>
              <a:ea typeface="+mj-ea"/>
            </a:endParaRPr>
          </a:p>
        </p:txBody>
      </p:sp>
      <p:cxnSp>
        <p:nvCxnSpPr>
          <p:cNvPr id="7" name="直接连接符 6"/>
          <p:cNvCxnSpPr/>
          <p:nvPr/>
        </p:nvCxnSpPr>
        <p:spPr>
          <a:xfrm>
            <a:off x="2461435" y="2634922"/>
            <a:ext cx="7192930"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2462229" y="4304276"/>
            <a:ext cx="7191343"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pic>
        <p:nvPicPr>
          <p:cNvPr id="2" name="图片 1" descr="未标题-1"/>
          <p:cNvPicPr>
            <a:picLocks noChangeAspect="1"/>
          </p:cNvPicPr>
          <p:nvPr/>
        </p:nvPicPr>
        <p:blipFill>
          <a:blip r:embed="rId1"/>
          <a:stretch>
            <a:fillRect/>
          </a:stretch>
        </p:blipFill>
        <p:spPr>
          <a:xfrm>
            <a:off x="4438650" y="4559935"/>
            <a:ext cx="2616200" cy="195961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3619428" y="2854337"/>
            <a:ext cx="4953145" cy="1015663"/>
          </a:xfrm>
          <a:prstGeom prst="rect">
            <a:avLst/>
          </a:prstGeom>
          <a:noFill/>
        </p:spPr>
        <p:txBody>
          <a:bodyPr wrap="square" rtlCol="0">
            <a:spAutoFit/>
          </a:bodyPr>
          <a:lstStyle/>
          <a:p>
            <a:pPr algn="ctr"/>
            <a:r>
              <a:rPr lang="en-US" altLang="zh-CN" sz="6000" dirty="0" smtClean="0">
                <a:solidFill>
                  <a:srgbClr val="595959"/>
                </a:solidFill>
                <a:latin typeface="+mn-ea"/>
              </a:rPr>
              <a:t>Part Two    </a:t>
            </a:r>
            <a:endParaRPr lang="zh-CN" altLang="en-US" sz="6000" dirty="0">
              <a:solidFill>
                <a:srgbClr val="595959"/>
              </a:solidFill>
              <a:latin typeface="+mn-ea"/>
            </a:endParaRPr>
          </a:p>
        </p:txBody>
      </p:sp>
      <p:sp>
        <p:nvSpPr>
          <p:cNvPr id="16" name="文本框 15"/>
          <p:cNvSpPr txBox="1"/>
          <p:nvPr/>
        </p:nvSpPr>
        <p:spPr>
          <a:xfrm>
            <a:off x="3527073" y="4127837"/>
            <a:ext cx="5137854" cy="1007745"/>
          </a:xfrm>
          <a:prstGeom prst="rect">
            <a:avLst/>
          </a:prstGeom>
          <a:noFill/>
        </p:spPr>
        <p:txBody>
          <a:bodyPr wrap="square" rtlCol="0">
            <a:spAutoFit/>
          </a:bodyPr>
          <a:lstStyle/>
          <a:p>
            <a:pPr algn="ctr"/>
            <a:r>
              <a:rPr lang="zh-CN" altLang="en-US" sz="6000" dirty="0">
                <a:solidFill>
                  <a:srgbClr val="595959"/>
                </a:solidFill>
                <a:latin typeface="+mj-ea"/>
                <a:ea typeface="+mj-ea"/>
              </a:rPr>
              <a:t>实施计划</a:t>
            </a:r>
            <a:endParaRPr lang="zh-CN" altLang="en-US" sz="6000" dirty="0">
              <a:solidFill>
                <a:srgbClr val="595959"/>
              </a:solidFill>
              <a:latin typeface="+mj-ea"/>
              <a:ea typeface="+mj-ea"/>
            </a:endParaRPr>
          </a:p>
        </p:txBody>
      </p:sp>
      <p:grpSp>
        <p:nvGrpSpPr>
          <p:cNvPr id="17" name="组合 16"/>
          <p:cNvGrpSpPr>
            <a:grpSpLocks noChangeAspect="1"/>
          </p:cNvGrpSpPr>
          <p:nvPr/>
        </p:nvGrpSpPr>
        <p:grpSpPr>
          <a:xfrm>
            <a:off x="5729678" y="1714500"/>
            <a:ext cx="732644" cy="882000"/>
            <a:chOff x="4524003" y="743096"/>
            <a:chExt cx="393244" cy="473410"/>
          </a:xfrm>
        </p:grpSpPr>
        <p:sp>
          <p:nvSpPr>
            <p:cNvPr id="18" name="Freeform 24"/>
            <p:cNvSpPr/>
            <p:nvPr/>
          </p:nvSpPr>
          <p:spPr bwMode="auto">
            <a:xfrm>
              <a:off x="4688667" y="773429"/>
              <a:ext cx="197164" cy="197164"/>
            </a:xfrm>
            <a:custGeom>
              <a:avLst/>
              <a:gdLst>
                <a:gd name="T0" fmla="*/ 52 w 182"/>
                <a:gd name="T1" fmla="*/ 168 h 182"/>
                <a:gd name="T2" fmla="*/ 0 w 182"/>
                <a:gd name="T3" fmla="*/ 182 h 182"/>
                <a:gd name="T4" fmla="*/ 14 w 182"/>
                <a:gd name="T5" fmla="*/ 130 h 182"/>
                <a:gd name="T6" fmla="*/ 142 w 182"/>
                <a:gd name="T7" fmla="*/ 0 h 182"/>
                <a:gd name="T8" fmla="*/ 182 w 182"/>
                <a:gd name="T9" fmla="*/ 40 h 182"/>
                <a:gd name="T10" fmla="*/ 52 w 182"/>
                <a:gd name="T11" fmla="*/ 168 h 182"/>
              </a:gdLst>
              <a:ahLst/>
              <a:cxnLst>
                <a:cxn ang="0">
                  <a:pos x="T0" y="T1"/>
                </a:cxn>
                <a:cxn ang="0">
                  <a:pos x="T2" y="T3"/>
                </a:cxn>
                <a:cxn ang="0">
                  <a:pos x="T4" y="T5"/>
                </a:cxn>
                <a:cxn ang="0">
                  <a:pos x="T6" y="T7"/>
                </a:cxn>
                <a:cxn ang="0">
                  <a:pos x="T8" y="T9"/>
                </a:cxn>
                <a:cxn ang="0">
                  <a:pos x="T10" y="T11"/>
                </a:cxn>
              </a:cxnLst>
              <a:rect l="0" t="0" r="r" b="b"/>
              <a:pathLst>
                <a:path w="182" h="182">
                  <a:moveTo>
                    <a:pt x="52" y="168"/>
                  </a:moveTo>
                  <a:lnTo>
                    <a:pt x="0" y="182"/>
                  </a:lnTo>
                  <a:lnTo>
                    <a:pt x="14" y="130"/>
                  </a:lnTo>
                  <a:lnTo>
                    <a:pt x="142" y="0"/>
                  </a:lnTo>
                  <a:lnTo>
                    <a:pt x="182" y="40"/>
                  </a:lnTo>
                  <a:lnTo>
                    <a:pt x="52" y="168"/>
                  </a:ln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Freeform 25"/>
            <p:cNvSpPr/>
            <p:nvPr/>
          </p:nvSpPr>
          <p:spPr bwMode="auto">
            <a:xfrm>
              <a:off x="4842498" y="743096"/>
              <a:ext cx="74749" cy="73666"/>
            </a:xfrm>
            <a:custGeom>
              <a:avLst/>
              <a:gdLst>
                <a:gd name="T0" fmla="*/ 17 w 29"/>
                <a:gd name="T1" fmla="*/ 29 h 29"/>
                <a:gd name="T2" fmla="*/ 25 w 29"/>
                <a:gd name="T3" fmla="*/ 21 h 29"/>
                <a:gd name="T4" fmla="*/ 25 w 29"/>
                <a:gd name="T5" fmla="*/ 4 h 29"/>
                <a:gd name="T6" fmla="*/ 8 w 29"/>
                <a:gd name="T7" fmla="*/ 4 h 29"/>
                <a:gd name="T8" fmla="*/ 0 w 29"/>
                <a:gd name="T9" fmla="*/ 12 h 29"/>
              </a:gdLst>
              <a:ahLst/>
              <a:cxnLst>
                <a:cxn ang="0">
                  <a:pos x="T0" y="T1"/>
                </a:cxn>
                <a:cxn ang="0">
                  <a:pos x="T2" y="T3"/>
                </a:cxn>
                <a:cxn ang="0">
                  <a:pos x="T4" y="T5"/>
                </a:cxn>
                <a:cxn ang="0">
                  <a:pos x="T6" y="T7"/>
                </a:cxn>
                <a:cxn ang="0">
                  <a:pos x="T8" y="T9"/>
                </a:cxn>
              </a:cxnLst>
              <a:rect l="0" t="0" r="r" b="b"/>
              <a:pathLst>
                <a:path w="29" h="29">
                  <a:moveTo>
                    <a:pt x="17" y="29"/>
                  </a:moveTo>
                  <a:cubicBezTo>
                    <a:pt x="25" y="21"/>
                    <a:pt x="25" y="21"/>
                    <a:pt x="25" y="21"/>
                  </a:cubicBezTo>
                  <a:cubicBezTo>
                    <a:pt x="29" y="16"/>
                    <a:pt x="29" y="9"/>
                    <a:pt x="25" y="4"/>
                  </a:cubicBezTo>
                  <a:cubicBezTo>
                    <a:pt x="20" y="0"/>
                    <a:pt x="13" y="0"/>
                    <a:pt x="8" y="4"/>
                  </a:cubicBezTo>
                  <a:cubicBezTo>
                    <a:pt x="0" y="12"/>
                    <a:pt x="0" y="12"/>
                    <a:pt x="0" y="12"/>
                  </a:cubicBezTo>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0" name="Freeform 26"/>
            <p:cNvSpPr/>
            <p:nvPr/>
          </p:nvSpPr>
          <p:spPr bwMode="auto">
            <a:xfrm>
              <a:off x="4524003" y="745263"/>
              <a:ext cx="389994" cy="471243"/>
            </a:xfrm>
            <a:custGeom>
              <a:avLst/>
              <a:gdLst>
                <a:gd name="T0" fmla="*/ 360 w 360"/>
                <a:gd name="T1" fmla="*/ 95 h 435"/>
                <a:gd name="T2" fmla="*/ 360 w 360"/>
                <a:gd name="T3" fmla="*/ 435 h 435"/>
                <a:gd name="T4" fmla="*/ 0 w 360"/>
                <a:gd name="T5" fmla="*/ 435 h 435"/>
                <a:gd name="T6" fmla="*/ 0 w 360"/>
                <a:gd name="T7" fmla="*/ 0 h 435"/>
                <a:gd name="T8" fmla="*/ 266 w 360"/>
                <a:gd name="T9" fmla="*/ 0 h 435"/>
              </a:gdLst>
              <a:ahLst/>
              <a:cxnLst>
                <a:cxn ang="0">
                  <a:pos x="T0" y="T1"/>
                </a:cxn>
                <a:cxn ang="0">
                  <a:pos x="T2" y="T3"/>
                </a:cxn>
                <a:cxn ang="0">
                  <a:pos x="T4" y="T5"/>
                </a:cxn>
                <a:cxn ang="0">
                  <a:pos x="T6" y="T7"/>
                </a:cxn>
                <a:cxn ang="0">
                  <a:pos x="T8" y="T9"/>
                </a:cxn>
              </a:cxnLst>
              <a:rect l="0" t="0" r="r" b="b"/>
              <a:pathLst>
                <a:path w="360" h="435">
                  <a:moveTo>
                    <a:pt x="360" y="95"/>
                  </a:moveTo>
                  <a:lnTo>
                    <a:pt x="360" y="435"/>
                  </a:lnTo>
                  <a:lnTo>
                    <a:pt x="0" y="435"/>
                  </a:lnTo>
                  <a:lnTo>
                    <a:pt x="0" y="0"/>
                  </a:lnTo>
                  <a:lnTo>
                    <a:pt x="266" y="0"/>
                  </a:lnTo>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1" name="Line 27"/>
            <p:cNvSpPr>
              <a:spLocks noChangeShapeType="1"/>
            </p:cNvSpPr>
            <p:nvPr/>
          </p:nvSpPr>
          <p:spPr bwMode="auto">
            <a:xfrm>
              <a:off x="4585752" y="848178"/>
              <a:ext cx="174414" cy="0"/>
            </a:xfrm>
            <a:prstGeom prst="line">
              <a:avLst/>
            </a:prstGeom>
            <a:noFill/>
            <a:ln w="30163" cap="rnd">
              <a:solidFill>
                <a:srgbClr val="595959"/>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2" name="Line 28"/>
            <p:cNvSpPr>
              <a:spLocks noChangeShapeType="1"/>
            </p:cNvSpPr>
            <p:nvPr/>
          </p:nvSpPr>
          <p:spPr bwMode="auto">
            <a:xfrm>
              <a:off x="4585752" y="909927"/>
              <a:ext cx="112665" cy="0"/>
            </a:xfrm>
            <a:prstGeom prst="line">
              <a:avLst/>
            </a:prstGeom>
            <a:noFill/>
            <a:ln w="30163" cap="rnd">
              <a:solidFill>
                <a:srgbClr val="595959"/>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3" name="Line 29"/>
            <p:cNvSpPr>
              <a:spLocks noChangeShapeType="1"/>
            </p:cNvSpPr>
            <p:nvPr/>
          </p:nvSpPr>
          <p:spPr bwMode="auto">
            <a:xfrm>
              <a:off x="4585752" y="970593"/>
              <a:ext cx="61749" cy="0"/>
            </a:xfrm>
            <a:prstGeom prst="line">
              <a:avLst/>
            </a:prstGeom>
            <a:noFill/>
            <a:ln w="30163" cap="rnd">
              <a:solidFill>
                <a:srgbClr val="595959"/>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sp>
        <p:nvSpPr>
          <p:cNvPr id="13" name="直角三角形 12"/>
          <p:cNvSpPr/>
          <p:nvPr/>
        </p:nvSpPr>
        <p:spPr>
          <a:xfrm rot="13498687">
            <a:off x="-2437615" y="991447"/>
            <a:ext cx="4875350" cy="4875350"/>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直角三角形 14"/>
          <p:cNvSpPr/>
          <p:nvPr/>
        </p:nvSpPr>
        <p:spPr>
          <a:xfrm rot="8101313" flipH="1">
            <a:off x="9754325" y="972932"/>
            <a:ext cx="4875350" cy="4875350"/>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16200000" flipH="1" flipV="1">
            <a:off x="1781039" y="-1781038"/>
            <a:ext cx="873124" cy="4435200"/>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rot="5400000" flipV="1">
            <a:off x="9537842" y="-1781038"/>
            <a:ext cx="873124" cy="4435200"/>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5"/>
          <p:cNvSpPr/>
          <p:nvPr/>
        </p:nvSpPr>
        <p:spPr>
          <a:xfrm>
            <a:off x="0" y="2432882"/>
            <a:ext cx="12130087" cy="2903790"/>
          </a:xfrm>
          <a:custGeom>
            <a:avLst/>
            <a:gdLst>
              <a:gd name="connsiteX0" fmla="*/ 0 w 12130087"/>
              <a:gd name="connsiteY0" fmla="*/ 2317631 h 2889131"/>
              <a:gd name="connsiteX1" fmla="*/ 2671762 w 12130087"/>
              <a:gd name="connsiteY1" fmla="*/ 3056 h 2889131"/>
              <a:gd name="connsiteX2" fmla="*/ 4729162 w 12130087"/>
              <a:gd name="connsiteY2" fmla="*/ 2746256 h 2889131"/>
              <a:gd name="connsiteX3" fmla="*/ 8529637 w 12130087"/>
              <a:gd name="connsiteY3" fmla="*/ 288806 h 2889131"/>
              <a:gd name="connsiteX4" fmla="*/ 12130087 w 12130087"/>
              <a:gd name="connsiteY4" fmla="*/ 2889131 h 2889131"/>
              <a:gd name="connsiteX0-1" fmla="*/ 0 w 12130087"/>
              <a:gd name="connsiteY0-2" fmla="*/ 2317827 h 2889327"/>
              <a:gd name="connsiteX1-3" fmla="*/ 2671762 w 12130087"/>
              <a:gd name="connsiteY1-4" fmla="*/ 3252 h 2889327"/>
              <a:gd name="connsiteX2-5" fmla="*/ 5400674 w 12130087"/>
              <a:gd name="connsiteY2-6" fmla="*/ 2760740 h 2889327"/>
              <a:gd name="connsiteX3-7" fmla="*/ 8529637 w 12130087"/>
              <a:gd name="connsiteY3-8" fmla="*/ 289002 h 2889327"/>
              <a:gd name="connsiteX4-9" fmla="*/ 12130087 w 12130087"/>
              <a:gd name="connsiteY4-10" fmla="*/ 2889327 h 2889327"/>
              <a:gd name="connsiteX0-11" fmla="*/ 0 w 12130087"/>
              <a:gd name="connsiteY0-12" fmla="*/ 2317827 h 2889327"/>
              <a:gd name="connsiteX1-13" fmla="*/ 2671762 w 12130087"/>
              <a:gd name="connsiteY1-14" fmla="*/ 3252 h 2889327"/>
              <a:gd name="connsiteX2-15" fmla="*/ 5400674 w 12130087"/>
              <a:gd name="connsiteY2-16" fmla="*/ 2760740 h 2889327"/>
              <a:gd name="connsiteX3-17" fmla="*/ 8801100 w 12130087"/>
              <a:gd name="connsiteY3-18" fmla="*/ 260427 h 2889327"/>
              <a:gd name="connsiteX4-19" fmla="*/ 12130087 w 12130087"/>
              <a:gd name="connsiteY4-20" fmla="*/ 2889327 h 2889327"/>
              <a:gd name="connsiteX0-21" fmla="*/ 0 w 12130087"/>
              <a:gd name="connsiteY0-22" fmla="*/ 2317827 h 2889327"/>
              <a:gd name="connsiteX1-23" fmla="*/ 2671762 w 12130087"/>
              <a:gd name="connsiteY1-24" fmla="*/ 3252 h 2889327"/>
              <a:gd name="connsiteX2-25" fmla="*/ 5629274 w 12130087"/>
              <a:gd name="connsiteY2-26" fmla="*/ 2760740 h 2889327"/>
              <a:gd name="connsiteX3-27" fmla="*/ 8801100 w 12130087"/>
              <a:gd name="connsiteY3-28" fmla="*/ 260427 h 2889327"/>
              <a:gd name="connsiteX4-29" fmla="*/ 12130087 w 12130087"/>
              <a:gd name="connsiteY4-30" fmla="*/ 2889327 h 2889327"/>
              <a:gd name="connsiteX0-31" fmla="*/ 0 w 12130087"/>
              <a:gd name="connsiteY0-32" fmla="*/ 2332077 h 2903577"/>
              <a:gd name="connsiteX1-33" fmla="*/ 2614612 w 12130087"/>
              <a:gd name="connsiteY1-34" fmla="*/ 3215 h 2903577"/>
              <a:gd name="connsiteX2-35" fmla="*/ 5629274 w 12130087"/>
              <a:gd name="connsiteY2-36" fmla="*/ 2774990 h 2903577"/>
              <a:gd name="connsiteX3-37" fmla="*/ 8801100 w 12130087"/>
              <a:gd name="connsiteY3-38" fmla="*/ 274677 h 2903577"/>
              <a:gd name="connsiteX4-39" fmla="*/ 12130087 w 12130087"/>
              <a:gd name="connsiteY4-40" fmla="*/ 2903577 h 2903577"/>
              <a:gd name="connsiteX0-41" fmla="*/ 0 w 12130087"/>
              <a:gd name="connsiteY0-42" fmla="*/ 2332077 h 2903577"/>
              <a:gd name="connsiteX1-43" fmla="*/ 2614612 w 12130087"/>
              <a:gd name="connsiteY1-44" fmla="*/ 3215 h 2903577"/>
              <a:gd name="connsiteX2-45" fmla="*/ 5629274 w 12130087"/>
              <a:gd name="connsiteY2-46" fmla="*/ 2774990 h 2903577"/>
              <a:gd name="connsiteX3-47" fmla="*/ 9182100 w 12130087"/>
              <a:gd name="connsiteY3-48" fmla="*/ 289917 h 2903577"/>
              <a:gd name="connsiteX4-49" fmla="*/ 12130087 w 12130087"/>
              <a:gd name="connsiteY4-50" fmla="*/ 2903577 h 2903577"/>
              <a:gd name="connsiteX0-51" fmla="*/ 0 w 12130087"/>
              <a:gd name="connsiteY0-52" fmla="*/ 2332077 h 2903577"/>
              <a:gd name="connsiteX1-53" fmla="*/ 2584132 w 12130087"/>
              <a:gd name="connsiteY1-54" fmla="*/ 3215 h 2903577"/>
              <a:gd name="connsiteX2-55" fmla="*/ 5629274 w 12130087"/>
              <a:gd name="connsiteY2-56" fmla="*/ 2774990 h 2903577"/>
              <a:gd name="connsiteX3-57" fmla="*/ 9182100 w 12130087"/>
              <a:gd name="connsiteY3-58" fmla="*/ 289917 h 2903577"/>
              <a:gd name="connsiteX4-59" fmla="*/ 12130087 w 12130087"/>
              <a:gd name="connsiteY4-60" fmla="*/ 2903577 h 2903577"/>
              <a:gd name="connsiteX0-61" fmla="*/ 0 w 12130087"/>
              <a:gd name="connsiteY0-62" fmla="*/ 2332290 h 2903790"/>
              <a:gd name="connsiteX1-63" fmla="*/ 2584132 w 12130087"/>
              <a:gd name="connsiteY1-64" fmla="*/ 3428 h 2903790"/>
              <a:gd name="connsiteX2-65" fmla="*/ 5705474 w 12130087"/>
              <a:gd name="connsiteY2-66" fmla="*/ 2790443 h 2903790"/>
              <a:gd name="connsiteX3-67" fmla="*/ 9182100 w 12130087"/>
              <a:gd name="connsiteY3-68" fmla="*/ 290130 h 2903790"/>
              <a:gd name="connsiteX4-69" fmla="*/ 12130087 w 12130087"/>
              <a:gd name="connsiteY4-70" fmla="*/ 2903790 h 290379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30087" h="2903790">
                <a:moveTo>
                  <a:pt x="0" y="2332290"/>
                </a:moveTo>
                <a:cubicBezTo>
                  <a:pt x="941784" y="1139284"/>
                  <a:pt x="1633220" y="-72931"/>
                  <a:pt x="2584132" y="3428"/>
                </a:cubicBezTo>
                <a:cubicBezTo>
                  <a:pt x="3535044" y="79787"/>
                  <a:pt x="4605813" y="2742659"/>
                  <a:pt x="5705474" y="2790443"/>
                </a:cubicBezTo>
                <a:cubicBezTo>
                  <a:pt x="6805135" y="2838227"/>
                  <a:pt x="7948613" y="266318"/>
                  <a:pt x="9182100" y="290130"/>
                </a:cubicBezTo>
                <a:cubicBezTo>
                  <a:pt x="10415587" y="313942"/>
                  <a:pt x="10946605" y="1615533"/>
                  <a:pt x="12130087" y="2903790"/>
                </a:cubicBezTo>
              </a:path>
            </a:pathLst>
          </a:custGeom>
          <a:noFill/>
          <a:ln w="28575">
            <a:solidFill>
              <a:srgbClr val="B1CE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1504762" y="1205464"/>
            <a:ext cx="2128564" cy="987095"/>
            <a:chOff x="1536266" y="1353772"/>
            <a:chExt cx="2128564" cy="987095"/>
          </a:xfrm>
        </p:grpSpPr>
        <p:sp>
          <p:nvSpPr>
            <p:cNvPr id="5" name="等腰三角形 4"/>
            <p:cNvSpPr/>
            <p:nvPr/>
          </p:nvSpPr>
          <p:spPr>
            <a:xfrm flipV="1">
              <a:off x="2405102" y="2012373"/>
              <a:ext cx="371475" cy="328494"/>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536266" y="1353772"/>
              <a:ext cx="2128564" cy="566420"/>
            </a:xfrm>
            <a:prstGeom prst="rect">
              <a:avLst/>
            </a:prstGeom>
            <a:noFill/>
          </p:spPr>
          <p:txBody>
            <a:bodyPr wrap="square" rtlCol="0">
              <a:spAutoFit/>
            </a:bodyPr>
            <a:lstStyle/>
            <a:p>
              <a:pPr algn="ctr">
                <a:lnSpc>
                  <a:spcPct val="130000"/>
                </a:lnSpc>
              </a:pPr>
              <a:r>
                <a:rPr lang="zh-CN" altLang="en-US" sz="2400" b="1" dirty="0" smtClean="0">
                  <a:solidFill>
                    <a:srgbClr val="FAC93E"/>
                  </a:solidFill>
                </a:rPr>
                <a:t>人员分工</a:t>
              </a:r>
              <a:endParaRPr lang="zh-CN" altLang="en-US" sz="2400" b="1" dirty="0" smtClean="0">
                <a:solidFill>
                  <a:srgbClr val="FAC93E"/>
                </a:solidFill>
              </a:endParaRPr>
            </a:p>
          </p:txBody>
        </p:sp>
      </p:grpSp>
      <p:grpSp>
        <p:nvGrpSpPr>
          <p:cNvPr id="25" name="组合 24"/>
          <p:cNvGrpSpPr/>
          <p:nvPr/>
        </p:nvGrpSpPr>
        <p:grpSpPr>
          <a:xfrm>
            <a:off x="4628025" y="5478258"/>
            <a:ext cx="2128564" cy="937762"/>
            <a:chOff x="4628025" y="5360357"/>
            <a:chExt cx="2128564" cy="937762"/>
          </a:xfrm>
        </p:grpSpPr>
        <p:sp>
          <p:nvSpPr>
            <p:cNvPr id="7" name="等腰三角形 6"/>
            <p:cNvSpPr/>
            <p:nvPr/>
          </p:nvSpPr>
          <p:spPr>
            <a:xfrm>
              <a:off x="5506570" y="5360357"/>
              <a:ext cx="371475" cy="328494"/>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4628025" y="5731699"/>
              <a:ext cx="2128564" cy="566420"/>
            </a:xfrm>
            <a:prstGeom prst="rect">
              <a:avLst/>
            </a:prstGeom>
            <a:noFill/>
          </p:spPr>
          <p:txBody>
            <a:bodyPr wrap="square" rtlCol="0">
              <a:spAutoFit/>
            </a:bodyPr>
            <a:lstStyle/>
            <a:p>
              <a:pPr algn="ctr">
                <a:lnSpc>
                  <a:spcPct val="130000"/>
                </a:lnSpc>
              </a:pPr>
              <a:r>
                <a:rPr lang="zh-CN" altLang="en-US" sz="2400" b="1" dirty="0" smtClean="0">
                  <a:solidFill>
                    <a:srgbClr val="D84943"/>
                  </a:solidFill>
                </a:rPr>
                <a:t>组织分解结构</a:t>
              </a:r>
              <a:endParaRPr lang="zh-CN" altLang="en-US" sz="2400" b="1" dirty="0" smtClean="0">
                <a:solidFill>
                  <a:srgbClr val="D84943"/>
                </a:solidFill>
              </a:endParaRPr>
            </a:p>
          </p:txBody>
        </p:sp>
      </p:grpSp>
      <p:grpSp>
        <p:nvGrpSpPr>
          <p:cNvPr id="9" name="组合 8"/>
          <p:cNvGrpSpPr/>
          <p:nvPr/>
        </p:nvGrpSpPr>
        <p:grpSpPr>
          <a:xfrm>
            <a:off x="8100967" y="1511051"/>
            <a:ext cx="2128564" cy="978056"/>
            <a:chOff x="8100967" y="1527270"/>
            <a:chExt cx="2128564" cy="978056"/>
          </a:xfrm>
        </p:grpSpPr>
        <p:sp>
          <p:nvSpPr>
            <p:cNvPr id="8" name="等腰三角形 7"/>
            <p:cNvSpPr/>
            <p:nvPr/>
          </p:nvSpPr>
          <p:spPr>
            <a:xfrm flipH="1" flipV="1">
              <a:off x="8979512" y="2176832"/>
              <a:ext cx="371475" cy="328494"/>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8100967" y="1527270"/>
              <a:ext cx="2128564" cy="566420"/>
            </a:xfrm>
            <a:prstGeom prst="rect">
              <a:avLst/>
            </a:prstGeom>
            <a:noFill/>
          </p:spPr>
          <p:txBody>
            <a:bodyPr wrap="square" rtlCol="0">
              <a:spAutoFit/>
            </a:bodyPr>
            <a:lstStyle/>
            <a:p>
              <a:pPr algn="ctr">
                <a:lnSpc>
                  <a:spcPct val="130000"/>
                </a:lnSpc>
              </a:pPr>
              <a:r>
                <a:rPr lang="zh-CN" altLang="en-US" sz="2400" b="1" dirty="0" smtClean="0">
                  <a:solidFill>
                    <a:srgbClr val="3EA9D3"/>
                  </a:solidFill>
                </a:rPr>
                <a:t>预算</a:t>
              </a:r>
              <a:endParaRPr lang="zh-CN" altLang="en-US" sz="2400" b="1" dirty="0" smtClean="0">
                <a:solidFill>
                  <a:srgbClr val="3EA9D3"/>
                </a:solidFill>
              </a:endParaRPr>
            </a:p>
          </p:txBody>
        </p:sp>
      </p:grpSp>
      <p:sp>
        <p:nvSpPr>
          <p:cNvPr id="19" name="KSO_Shape"/>
          <p:cNvSpPr/>
          <p:nvPr/>
        </p:nvSpPr>
        <p:spPr bwMode="auto">
          <a:xfrm>
            <a:off x="2303664" y="3116526"/>
            <a:ext cx="593765" cy="560118"/>
          </a:xfrm>
          <a:custGeom>
            <a:avLst/>
            <a:gdLst>
              <a:gd name="T0" fmla="*/ 186247 w 2959101"/>
              <a:gd name="T1" fmla="*/ 1226349 h 2789237"/>
              <a:gd name="T2" fmla="*/ 230689 w 2959101"/>
              <a:gd name="T3" fmla="*/ 1237612 h 2789237"/>
              <a:gd name="T4" fmla="*/ 288413 w 2959101"/>
              <a:gd name="T5" fmla="*/ 1242988 h 2789237"/>
              <a:gd name="T6" fmla="*/ 479719 w 2959101"/>
              <a:gd name="T7" fmla="*/ 1671247 h 2789237"/>
              <a:gd name="T8" fmla="*/ 447792 w 2959101"/>
              <a:gd name="T9" fmla="*/ 1667919 h 2789237"/>
              <a:gd name="T10" fmla="*/ 425571 w 2959101"/>
              <a:gd name="T11" fmla="*/ 1655632 h 2789237"/>
              <a:gd name="T12" fmla="*/ 406415 w 2959101"/>
              <a:gd name="T13" fmla="*/ 1632337 h 2789237"/>
              <a:gd name="T14" fmla="*/ 1684037 w 2959101"/>
              <a:gd name="T15" fmla="*/ 1235155 h 2789237"/>
              <a:gd name="T16" fmla="*/ 1739462 w 2959101"/>
              <a:gd name="T17" fmla="*/ 1231059 h 2789237"/>
              <a:gd name="T18" fmla="*/ 1778540 w 2959101"/>
              <a:gd name="T19" fmla="*/ 1219540 h 2789237"/>
              <a:gd name="T20" fmla="*/ 1816086 w 2959101"/>
              <a:gd name="T21" fmla="*/ 1198804 h 2789237"/>
              <a:gd name="T22" fmla="*/ 1573698 w 2959101"/>
              <a:gd name="T23" fmla="*/ 1645505 h 2789237"/>
              <a:gd name="T24" fmla="*/ 1560927 w 2959101"/>
              <a:gd name="T25" fmla="*/ 1659840 h 2789237"/>
              <a:gd name="T26" fmla="*/ 1547390 w 2959101"/>
              <a:gd name="T27" fmla="*/ 1666496 h 2789237"/>
              <a:gd name="T28" fmla="*/ 1509589 w 2959101"/>
              <a:gd name="T29" fmla="*/ 1671104 h 2789237"/>
              <a:gd name="T30" fmla="*/ 1044479 w 2959101"/>
              <a:gd name="T31" fmla="*/ 1465033 h 2789237"/>
              <a:gd name="T32" fmla="*/ 653055 w 2959101"/>
              <a:gd name="T33" fmla="*/ 989868 h 2789237"/>
              <a:gd name="T34" fmla="*/ 262244 w 2959101"/>
              <a:gd name="T35" fmla="*/ 1208432 h 2789237"/>
              <a:gd name="T36" fmla="*/ 203201 w 2959101"/>
              <a:gd name="T37" fmla="*/ 1197683 h 2789237"/>
              <a:gd name="T38" fmla="*/ 151059 w 2959101"/>
              <a:gd name="T39" fmla="*/ 1173369 h 2789237"/>
              <a:gd name="T40" fmla="*/ 106841 w 2959101"/>
              <a:gd name="T41" fmla="*/ 1139075 h 2789237"/>
              <a:gd name="T42" fmla="*/ 72846 w 2959101"/>
              <a:gd name="T43" fmla="*/ 1097359 h 2789237"/>
              <a:gd name="T44" fmla="*/ 49586 w 2959101"/>
              <a:gd name="T45" fmla="*/ 1051547 h 2789237"/>
              <a:gd name="T46" fmla="*/ 39874 w 2959101"/>
              <a:gd name="T47" fmla="*/ 1004712 h 2789237"/>
              <a:gd name="T48" fmla="*/ 44474 w 2959101"/>
              <a:gd name="T49" fmla="*/ 953782 h 2789237"/>
              <a:gd name="T50" fmla="*/ 156427 w 2959101"/>
              <a:gd name="T51" fmla="*/ 723445 h 2789237"/>
              <a:gd name="T52" fmla="*/ 1881769 w 2959101"/>
              <a:gd name="T53" fmla="*/ 891877 h 2789237"/>
              <a:gd name="T54" fmla="*/ 1894788 w 2959101"/>
              <a:gd name="T55" fmla="*/ 923328 h 2789237"/>
              <a:gd name="T56" fmla="*/ 1902958 w 2959101"/>
              <a:gd name="T57" fmla="*/ 957080 h 2789237"/>
              <a:gd name="T58" fmla="*/ 1904745 w 2959101"/>
              <a:gd name="T59" fmla="*/ 994156 h 2789237"/>
              <a:gd name="T60" fmla="*/ 1893767 w 2959101"/>
              <a:gd name="T61" fmla="*/ 1047342 h 2789237"/>
              <a:gd name="T62" fmla="*/ 1869771 w 2959101"/>
              <a:gd name="T63" fmla="*/ 1095413 h 2789237"/>
              <a:gd name="T64" fmla="*/ 1834797 w 2959101"/>
              <a:gd name="T65" fmla="*/ 1136069 h 2789237"/>
              <a:gd name="T66" fmla="*/ 1792164 w 2959101"/>
              <a:gd name="T67" fmla="*/ 1167520 h 2789237"/>
              <a:gd name="T68" fmla="*/ 1744425 w 2959101"/>
              <a:gd name="T69" fmla="*/ 1188999 h 2789237"/>
              <a:gd name="T70" fmla="*/ 1694645 w 2959101"/>
              <a:gd name="T71" fmla="*/ 1198460 h 2789237"/>
              <a:gd name="T72" fmla="*/ 1531517 w 2959101"/>
              <a:gd name="T73" fmla="*/ 727463 h 2789237"/>
              <a:gd name="T74" fmla="*/ 1310612 w 2959101"/>
              <a:gd name="T75" fmla="*/ 512 h 2789237"/>
              <a:gd name="T76" fmla="*/ 1333869 w 2959101"/>
              <a:gd name="T77" fmla="*/ 7934 h 2789237"/>
              <a:gd name="T78" fmla="*/ 1352526 w 2959101"/>
              <a:gd name="T79" fmla="*/ 26874 h 2789237"/>
              <a:gd name="T80" fmla="*/ 1493861 w 2959101"/>
              <a:gd name="T81" fmla="*/ 264384 h 2789237"/>
              <a:gd name="T82" fmla="*/ 892487 w 2959101"/>
              <a:gd name="T83" fmla="*/ 95976 h 2789237"/>
              <a:gd name="T84" fmla="*/ 832682 w 2959101"/>
              <a:gd name="T85" fmla="*/ 21499 h 2789237"/>
              <a:gd name="T86" fmla="*/ 658932 w 2959101"/>
              <a:gd name="T87" fmla="*/ 0 h 2789237"/>
              <a:gd name="T88" fmla="*/ 706710 w 2959101"/>
              <a:gd name="T89" fmla="*/ 3069 h 2789237"/>
              <a:gd name="T90" fmla="*/ 746568 w 2959101"/>
              <a:gd name="T91" fmla="*/ 12022 h 2789237"/>
              <a:gd name="T92" fmla="*/ 779783 w 2959101"/>
              <a:gd name="T93" fmla="*/ 26347 h 2789237"/>
              <a:gd name="T94" fmla="*/ 807888 w 2959101"/>
              <a:gd name="T95" fmla="*/ 45788 h 2789237"/>
              <a:gd name="T96" fmla="*/ 831905 w 2959101"/>
              <a:gd name="T97" fmla="*/ 69578 h 2789237"/>
              <a:gd name="T98" fmla="*/ 862565 w 2959101"/>
              <a:gd name="T99" fmla="*/ 112553 h 2789237"/>
              <a:gd name="T100" fmla="*/ 861798 w 2959101"/>
              <a:gd name="T101" fmla="*/ 328704 h 2789237"/>
              <a:gd name="T102" fmla="*/ 501800 w 2959101"/>
              <a:gd name="T103" fmla="*/ 83903 h 2789237"/>
              <a:gd name="T104" fmla="*/ 531183 w 2959101"/>
              <a:gd name="T105" fmla="*/ 43998 h 2789237"/>
              <a:gd name="T106" fmla="*/ 566697 w 2959101"/>
              <a:gd name="T107" fmla="*/ 17394 h 2789237"/>
              <a:gd name="T108" fmla="*/ 612431 w 2959101"/>
              <a:gd name="T109" fmla="*/ 3325 h 2789237"/>
              <a:gd name="T110" fmla="*/ 658932 w 2959101"/>
              <a:gd name="T111" fmla="*/ 0 h 2789237"/>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2959101" h="2789237">
                <a:moveTo>
                  <a:pt x="230188" y="1878012"/>
                </a:moveTo>
                <a:lnTo>
                  <a:pt x="253199" y="1889137"/>
                </a:lnTo>
                <a:lnTo>
                  <a:pt x="265102" y="1894302"/>
                </a:lnTo>
                <a:lnTo>
                  <a:pt x="277004" y="1898673"/>
                </a:lnTo>
                <a:lnTo>
                  <a:pt x="289303" y="1903440"/>
                </a:lnTo>
                <a:lnTo>
                  <a:pt x="301999" y="1907414"/>
                </a:lnTo>
                <a:lnTo>
                  <a:pt x="315092" y="1911387"/>
                </a:lnTo>
                <a:lnTo>
                  <a:pt x="328978" y="1914963"/>
                </a:lnTo>
                <a:lnTo>
                  <a:pt x="343657" y="1918538"/>
                </a:lnTo>
                <a:lnTo>
                  <a:pt x="358337" y="1920922"/>
                </a:lnTo>
                <a:lnTo>
                  <a:pt x="374207" y="1923704"/>
                </a:lnTo>
                <a:lnTo>
                  <a:pt x="391267" y="1925690"/>
                </a:lnTo>
                <a:lnTo>
                  <a:pt x="408724" y="1927279"/>
                </a:lnTo>
                <a:lnTo>
                  <a:pt x="427767" y="1928471"/>
                </a:lnTo>
                <a:lnTo>
                  <a:pt x="448001" y="1929266"/>
                </a:lnTo>
                <a:lnTo>
                  <a:pt x="469029" y="1929266"/>
                </a:lnTo>
                <a:lnTo>
                  <a:pt x="1446213" y="1929266"/>
                </a:lnTo>
                <a:lnTo>
                  <a:pt x="1293069" y="2273739"/>
                </a:lnTo>
                <a:lnTo>
                  <a:pt x="1446213" y="2593975"/>
                </a:lnTo>
                <a:lnTo>
                  <a:pt x="745164" y="2593975"/>
                </a:lnTo>
                <a:lnTo>
                  <a:pt x="733261" y="2593975"/>
                </a:lnTo>
                <a:lnTo>
                  <a:pt x="722946" y="2593181"/>
                </a:lnTo>
                <a:lnTo>
                  <a:pt x="713424" y="2591989"/>
                </a:lnTo>
                <a:lnTo>
                  <a:pt x="703902" y="2590399"/>
                </a:lnTo>
                <a:lnTo>
                  <a:pt x="695571" y="2588810"/>
                </a:lnTo>
                <a:lnTo>
                  <a:pt x="688032" y="2586029"/>
                </a:lnTo>
                <a:lnTo>
                  <a:pt x="680891" y="2582850"/>
                </a:lnTo>
                <a:lnTo>
                  <a:pt x="673750" y="2578877"/>
                </a:lnTo>
                <a:lnTo>
                  <a:pt x="667402" y="2574507"/>
                </a:lnTo>
                <a:lnTo>
                  <a:pt x="661054" y="2569739"/>
                </a:lnTo>
                <a:lnTo>
                  <a:pt x="655103" y="2564177"/>
                </a:lnTo>
                <a:lnTo>
                  <a:pt x="649151" y="2557422"/>
                </a:lnTo>
                <a:lnTo>
                  <a:pt x="643200" y="2550668"/>
                </a:lnTo>
                <a:lnTo>
                  <a:pt x="637646" y="2542324"/>
                </a:lnTo>
                <a:lnTo>
                  <a:pt x="631298" y="2533583"/>
                </a:lnTo>
                <a:lnTo>
                  <a:pt x="625347" y="2523650"/>
                </a:lnTo>
                <a:lnTo>
                  <a:pt x="230188" y="1878012"/>
                </a:lnTo>
                <a:close/>
                <a:moveTo>
                  <a:pt x="1932679" y="1738312"/>
                </a:moveTo>
                <a:lnTo>
                  <a:pt x="1932679" y="1917109"/>
                </a:lnTo>
                <a:lnTo>
                  <a:pt x="2615872" y="1917109"/>
                </a:lnTo>
                <a:lnTo>
                  <a:pt x="2636106" y="1916711"/>
                </a:lnTo>
                <a:lnTo>
                  <a:pt x="2654356" y="1915917"/>
                </a:lnTo>
                <a:lnTo>
                  <a:pt x="2671416" y="1914725"/>
                </a:lnTo>
                <a:lnTo>
                  <a:pt x="2687286" y="1912738"/>
                </a:lnTo>
                <a:lnTo>
                  <a:pt x="2701965" y="1910751"/>
                </a:lnTo>
                <a:lnTo>
                  <a:pt x="2715851" y="1907970"/>
                </a:lnTo>
                <a:lnTo>
                  <a:pt x="2728547" y="1904791"/>
                </a:lnTo>
                <a:lnTo>
                  <a:pt x="2740449" y="1901216"/>
                </a:lnTo>
                <a:lnTo>
                  <a:pt x="2751955" y="1897640"/>
                </a:lnTo>
                <a:lnTo>
                  <a:pt x="2762667" y="1892872"/>
                </a:lnTo>
                <a:lnTo>
                  <a:pt x="2772982" y="1888104"/>
                </a:lnTo>
                <a:lnTo>
                  <a:pt x="2782901" y="1883336"/>
                </a:lnTo>
                <a:lnTo>
                  <a:pt x="2792423" y="1878171"/>
                </a:lnTo>
                <a:lnTo>
                  <a:pt x="2802341" y="1872608"/>
                </a:lnTo>
                <a:lnTo>
                  <a:pt x="2820988" y="1860688"/>
                </a:lnTo>
                <a:lnTo>
                  <a:pt x="2473441" y="2504355"/>
                </a:lnTo>
                <a:lnTo>
                  <a:pt x="2465506" y="2519056"/>
                </a:lnTo>
                <a:lnTo>
                  <a:pt x="2458364" y="2532168"/>
                </a:lnTo>
                <a:lnTo>
                  <a:pt x="2451223" y="2544088"/>
                </a:lnTo>
                <a:lnTo>
                  <a:pt x="2444478" y="2554021"/>
                </a:lnTo>
                <a:lnTo>
                  <a:pt x="2438130" y="2562365"/>
                </a:lnTo>
                <a:lnTo>
                  <a:pt x="2434956" y="2566338"/>
                </a:lnTo>
                <a:lnTo>
                  <a:pt x="2431386" y="2569914"/>
                </a:lnTo>
                <a:lnTo>
                  <a:pt x="2428212" y="2573092"/>
                </a:lnTo>
                <a:lnTo>
                  <a:pt x="2424641" y="2576271"/>
                </a:lnTo>
                <a:lnTo>
                  <a:pt x="2420674" y="2578655"/>
                </a:lnTo>
                <a:lnTo>
                  <a:pt x="2416706" y="2581039"/>
                </a:lnTo>
                <a:lnTo>
                  <a:pt x="2412342" y="2583025"/>
                </a:lnTo>
                <a:lnTo>
                  <a:pt x="2407978" y="2585012"/>
                </a:lnTo>
                <a:lnTo>
                  <a:pt x="2403614" y="2586601"/>
                </a:lnTo>
                <a:lnTo>
                  <a:pt x="2398059" y="2587793"/>
                </a:lnTo>
                <a:lnTo>
                  <a:pt x="2387347" y="2590575"/>
                </a:lnTo>
                <a:lnTo>
                  <a:pt x="2375048" y="2591767"/>
                </a:lnTo>
                <a:lnTo>
                  <a:pt x="2361162" y="2593356"/>
                </a:lnTo>
                <a:lnTo>
                  <a:pt x="2344896" y="2593753"/>
                </a:lnTo>
                <a:lnTo>
                  <a:pt x="2326645" y="2594151"/>
                </a:lnTo>
                <a:lnTo>
                  <a:pt x="2306411" y="2594151"/>
                </a:lnTo>
                <a:lnTo>
                  <a:pt x="1958864" y="2594151"/>
                </a:lnTo>
                <a:lnTo>
                  <a:pt x="1958864" y="2789237"/>
                </a:lnTo>
                <a:lnTo>
                  <a:pt x="1622425" y="2273907"/>
                </a:lnTo>
                <a:lnTo>
                  <a:pt x="1932679" y="1738312"/>
                </a:lnTo>
                <a:close/>
                <a:moveTo>
                  <a:pt x="0" y="995362"/>
                </a:moveTo>
                <a:lnTo>
                  <a:pt x="674158" y="995362"/>
                </a:lnTo>
                <a:lnTo>
                  <a:pt x="950888" y="1437085"/>
                </a:lnTo>
                <a:lnTo>
                  <a:pt x="1014413" y="1536394"/>
                </a:lnTo>
                <a:lnTo>
                  <a:pt x="950888" y="1504615"/>
                </a:lnTo>
                <a:lnTo>
                  <a:pt x="840911" y="1449797"/>
                </a:lnTo>
                <a:lnTo>
                  <a:pt x="608251" y="1876425"/>
                </a:lnTo>
                <a:lnTo>
                  <a:pt x="426411" y="1876425"/>
                </a:lnTo>
                <a:lnTo>
                  <a:pt x="407353" y="1875631"/>
                </a:lnTo>
                <a:lnTo>
                  <a:pt x="388296" y="1874439"/>
                </a:lnTo>
                <a:lnTo>
                  <a:pt x="369635" y="1871658"/>
                </a:lnTo>
                <a:lnTo>
                  <a:pt x="350975" y="1868083"/>
                </a:lnTo>
                <a:lnTo>
                  <a:pt x="333506" y="1864111"/>
                </a:lnTo>
                <a:lnTo>
                  <a:pt x="315639" y="1858947"/>
                </a:lnTo>
                <a:lnTo>
                  <a:pt x="298567" y="1852988"/>
                </a:lnTo>
                <a:lnTo>
                  <a:pt x="281892" y="1845838"/>
                </a:lnTo>
                <a:lnTo>
                  <a:pt x="265614" y="1838291"/>
                </a:lnTo>
                <a:lnTo>
                  <a:pt x="249732" y="1829949"/>
                </a:lnTo>
                <a:lnTo>
                  <a:pt x="234645" y="1821210"/>
                </a:lnTo>
                <a:lnTo>
                  <a:pt x="219955" y="1811676"/>
                </a:lnTo>
                <a:lnTo>
                  <a:pt x="205662" y="1801745"/>
                </a:lnTo>
                <a:lnTo>
                  <a:pt x="192163" y="1791020"/>
                </a:lnTo>
                <a:lnTo>
                  <a:pt x="179061" y="1779500"/>
                </a:lnTo>
                <a:lnTo>
                  <a:pt x="165959" y="1767981"/>
                </a:lnTo>
                <a:lnTo>
                  <a:pt x="154445" y="1755666"/>
                </a:lnTo>
                <a:lnTo>
                  <a:pt x="142931" y="1743352"/>
                </a:lnTo>
                <a:lnTo>
                  <a:pt x="132211" y="1730243"/>
                </a:lnTo>
                <a:lnTo>
                  <a:pt x="122285" y="1716738"/>
                </a:lnTo>
                <a:lnTo>
                  <a:pt x="113154" y="1703232"/>
                </a:lnTo>
                <a:lnTo>
                  <a:pt x="104419" y="1689328"/>
                </a:lnTo>
                <a:lnTo>
                  <a:pt x="96479" y="1675425"/>
                </a:lnTo>
                <a:lnTo>
                  <a:pt x="89332" y="1661125"/>
                </a:lnTo>
                <a:lnTo>
                  <a:pt x="82979" y="1646824"/>
                </a:lnTo>
                <a:lnTo>
                  <a:pt x="77024" y="1632127"/>
                </a:lnTo>
                <a:lnTo>
                  <a:pt x="72657" y="1617826"/>
                </a:lnTo>
                <a:lnTo>
                  <a:pt x="68289" y="1602732"/>
                </a:lnTo>
                <a:lnTo>
                  <a:pt x="65510" y="1588431"/>
                </a:lnTo>
                <a:lnTo>
                  <a:pt x="63128" y="1574131"/>
                </a:lnTo>
                <a:lnTo>
                  <a:pt x="61937" y="1559433"/>
                </a:lnTo>
                <a:lnTo>
                  <a:pt x="61540" y="1545133"/>
                </a:lnTo>
                <a:lnTo>
                  <a:pt x="61937" y="1528846"/>
                </a:lnTo>
                <a:lnTo>
                  <a:pt x="63128" y="1512560"/>
                </a:lnTo>
                <a:lnTo>
                  <a:pt x="65907" y="1496273"/>
                </a:lnTo>
                <a:lnTo>
                  <a:pt x="69083" y="1480384"/>
                </a:lnTo>
                <a:lnTo>
                  <a:pt x="73848" y="1465289"/>
                </a:lnTo>
                <a:lnTo>
                  <a:pt x="79009" y="1449400"/>
                </a:lnTo>
                <a:lnTo>
                  <a:pt x="85362" y="1433908"/>
                </a:lnTo>
                <a:lnTo>
                  <a:pt x="92508" y="1418813"/>
                </a:lnTo>
                <a:lnTo>
                  <a:pt x="242983" y="1122874"/>
                </a:lnTo>
                <a:lnTo>
                  <a:pt x="0" y="995362"/>
                </a:lnTo>
                <a:close/>
                <a:moveTo>
                  <a:pt x="2574057" y="833437"/>
                </a:moveTo>
                <a:lnTo>
                  <a:pt x="2912705" y="1366837"/>
                </a:lnTo>
                <a:lnTo>
                  <a:pt x="2917861" y="1375172"/>
                </a:lnTo>
                <a:lnTo>
                  <a:pt x="2923016" y="1384300"/>
                </a:lnTo>
                <a:lnTo>
                  <a:pt x="2927378" y="1393428"/>
                </a:lnTo>
                <a:lnTo>
                  <a:pt x="2931740" y="1402953"/>
                </a:lnTo>
                <a:lnTo>
                  <a:pt x="2936102" y="1412478"/>
                </a:lnTo>
                <a:lnTo>
                  <a:pt x="2940067" y="1422797"/>
                </a:lnTo>
                <a:lnTo>
                  <a:pt x="2943239" y="1433116"/>
                </a:lnTo>
                <a:lnTo>
                  <a:pt x="2946808" y="1443434"/>
                </a:lnTo>
                <a:lnTo>
                  <a:pt x="2949188" y="1453753"/>
                </a:lnTo>
                <a:lnTo>
                  <a:pt x="2951963" y="1464469"/>
                </a:lnTo>
                <a:lnTo>
                  <a:pt x="2954343" y="1474788"/>
                </a:lnTo>
                <a:lnTo>
                  <a:pt x="2955929" y="1485503"/>
                </a:lnTo>
                <a:lnTo>
                  <a:pt x="2957118" y="1495822"/>
                </a:lnTo>
                <a:lnTo>
                  <a:pt x="2958308" y="1505744"/>
                </a:lnTo>
                <a:lnTo>
                  <a:pt x="2958705" y="1516063"/>
                </a:lnTo>
                <a:lnTo>
                  <a:pt x="2959101" y="1525588"/>
                </a:lnTo>
                <a:lnTo>
                  <a:pt x="2958705" y="1543050"/>
                </a:lnTo>
                <a:lnTo>
                  <a:pt x="2956722" y="1560116"/>
                </a:lnTo>
                <a:lnTo>
                  <a:pt x="2954739" y="1576784"/>
                </a:lnTo>
                <a:lnTo>
                  <a:pt x="2951170" y="1593453"/>
                </a:lnTo>
                <a:lnTo>
                  <a:pt x="2946808" y="1609725"/>
                </a:lnTo>
                <a:lnTo>
                  <a:pt x="2941653" y="1625600"/>
                </a:lnTo>
                <a:lnTo>
                  <a:pt x="2935705" y="1641475"/>
                </a:lnTo>
                <a:lnTo>
                  <a:pt x="2928964" y="1656556"/>
                </a:lnTo>
                <a:lnTo>
                  <a:pt x="2921429" y="1671638"/>
                </a:lnTo>
                <a:lnTo>
                  <a:pt x="2913102" y="1685925"/>
                </a:lnTo>
                <a:lnTo>
                  <a:pt x="2904378" y="1700213"/>
                </a:lnTo>
                <a:lnTo>
                  <a:pt x="2894464" y="1713706"/>
                </a:lnTo>
                <a:lnTo>
                  <a:pt x="2884154" y="1726803"/>
                </a:lnTo>
                <a:lnTo>
                  <a:pt x="2873448" y="1739106"/>
                </a:lnTo>
                <a:lnTo>
                  <a:pt x="2862344" y="1751410"/>
                </a:lnTo>
                <a:lnTo>
                  <a:pt x="2850052" y="1763316"/>
                </a:lnTo>
                <a:lnTo>
                  <a:pt x="2837759" y="1774031"/>
                </a:lnTo>
                <a:lnTo>
                  <a:pt x="2825069" y="1784747"/>
                </a:lnTo>
                <a:lnTo>
                  <a:pt x="2811983" y="1794272"/>
                </a:lnTo>
                <a:lnTo>
                  <a:pt x="2797708" y="1803797"/>
                </a:lnTo>
                <a:lnTo>
                  <a:pt x="2783829" y="1812131"/>
                </a:lnTo>
                <a:lnTo>
                  <a:pt x="2769950" y="1820466"/>
                </a:lnTo>
                <a:lnTo>
                  <a:pt x="2754881" y="1827610"/>
                </a:lnTo>
                <a:lnTo>
                  <a:pt x="2740209" y="1834753"/>
                </a:lnTo>
                <a:lnTo>
                  <a:pt x="2725140" y="1840310"/>
                </a:lnTo>
                <a:lnTo>
                  <a:pt x="2709675" y="1845469"/>
                </a:lnTo>
                <a:lnTo>
                  <a:pt x="2694606" y="1849835"/>
                </a:lnTo>
                <a:lnTo>
                  <a:pt x="2679141" y="1853803"/>
                </a:lnTo>
                <a:lnTo>
                  <a:pt x="2663279" y="1856978"/>
                </a:lnTo>
                <a:lnTo>
                  <a:pt x="2648211" y="1858566"/>
                </a:lnTo>
                <a:lnTo>
                  <a:pt x="2632349" y="1860153"/>
                </a:lnTo>
                <a:lnTo>
                  <a:pt x="2616487" y="1860550"/>
                </a:lnTo>
                <a:lnTo>
                  <a:pt x="2418215" y="1860550"/>
                </a:lnTo>
                <a:lnTo>
                  <a:pt x="2078376" y="1290637"/>
                </a:lnTo>
                <a:lnTo>
                  <a:pt x="2008188" y="1171972"/>
                </a:lnTo>
                <a:lnTo>
                  <a:pt x="2378957" y="1129109"/>
                </a:lnTo>
                <a:lnTo>
                  <a:pt x="2574057" y="833437"/>
                </a:lnTo>
                <a:close/>
                <a:moveTo>
                  <a:pt x="1239838" y="0"/>
                </a:moveTo>
                <a:lnTo>
                  <a:pt x="2017953" y="0"/>
                </a:lnTo>
                <a:lnTo>
                  <a:pt x="2027084" y="397"/>
                </a:lnTo>
                <a:lnTo>
                  <a:pt x="2035818" y="794"/>
                </a:lnTo>
                <a:lnTo>
                  <a:pt x="2044155" y="1986"/>
                </a:lnTo>
                <a:lnTo>
                  <a:pt x="2051697" y="3178"/>
                </a:lnTo>
                <a:lnTo>
                  <a:pt x="2058843" y="5561"/>
                </a:lnTo>
                <a:lnTo>
                  <a:pt x="2065195" y="8739"/>
                </a:lnTo>
                <a:lnTo>
                  <a:pt x="2071944" y="12314"/>
                </a:lnTo>
                <a:lnTo>
                  <a:pt x="2077899" y="16684"/>
                </a:lnTo>
                <a:lnTo>
                  <a:pt x="2083854" y="21451"/>
                </a:lnTo>
                <a:lnTo>
                  <a:pt x="2089015" y="27013"/>
                </a:lnTo>
                <a:lnTo>
                  <a:pt x="2094970" y="34163"/>
                </a:lnTo>
                <a:lnTo>
                  <a:pt x="2100925" y="41711"/>
                </a:lnTo>
                <a:lnTo>
                  <a:pt x="2106880" y="50053"/>
                </a:lnTo>
                <a:lnTo>
                  <a:pt x="2112835" y="59587"/>
                </a:lnTo>
                <a:lnTo>
                  <a:pt x="2119584" y="69518"/>
                </a:lnTo>
                <a:lnTo>
                  <a:pt x="2126730" y="81435"/>
                </a:lnTo>
                <a:lnTo>
                  <a:pt x="2320465" y="410355"/>
                </a:lnTo>
                <a:lnTo>
                  <a:pt x="2530476" y="296742"/>
                </a:lnTo>
                <a:lnTo>
                  <a:pt x="2219230" y="850900"/>
                </a:lnTo>
                <a:lnTo>
                  <a:pt x="1584035" y="850900"/>
                </a:lnTo>
                <a:lnTo>
                  <a:pt x="1749979" y="743246"/>
                </a:lnTo>
                <a:lnTo>
                  <a:pt x="1386330" y="148967"/>
                </a:lnTo>
                <a:lnTo>
                  <a:pt x="1337499" y="76668"/>
                </a:lnTo>
                <a:lnTo>
                  <a:pt x="1327177" y="64354"/>
                </a:lnTo>
                <a:lnTo>
                  <a:pt x="1316061" y="52834"/>
                </a:lnTo>
                <a:lnTo>
                  <a:pt x="1304945" y="42902"/>
                </a:lnTo>
                <a:lnTo>
                  <a:pt x="1293433" y="33369"/>
                </a:lnTo>
                <a:lnTo>
                  <a:pt x="1281126" y="23835"/>
                </a:lnTo>
                <a:lnTo>
                  <a:pt x="1268422" y="15492"/>
                </a:lnTo>
                <a:lnTo>
                  <a:pt x="1254527" y="7945"/>
                </a:lnTo>
                <a:lnTo>
                  <a:pt x="1239838" y="0"/>
                </a:lnTo>
                <a:close/>
                <a:moveTo>
                  <a:pt x="1023541" y="0"/>
                </a:moveTo>
                <a:lnTo>
                  <a:pt x="1039416" y="397"/>
                </a:lnTo>
                <a:lnTo>
                  <a:pt x="1054895" y="794"/>
                </a:lnTo>
                <a:lnTo>
                  <a:pt x="1069579" y="1588"/>
                </a:lnTo>
                <a:lnTo>
                  <a:pt x="1084263" y="2779"/>
                </a:lnTo>
                <a:lnTo>
                  <a:pt x="1097757" y="4764"/>
                </a:lnTo>
                <a:lnTo>
                  <a:pt x="1110854" y="6749"/>
                </a:lnTo>
                <a:lnTo>
                  <a:pt x="1123951" y="9132"/>
                </a:lnTo>
                <a:lnTo>
                  <a:pt x="1136254" y="12308"/>
                </a:lnTo>
                <a:lnTo>
                  <a:pt x="1148160" y="15087"/>
                </a:lnTo>
                <a:lnTo>
                  <a:pt x="1159670" y="18660"/>
                </a:lnTo>
                <a:lnTo>
                  <a:pt x="1170385" y="22234"/>
                </a:lnTo>
                <a:lnTo>
                  <a:pt x="1181498" y="26601"/>
                </a:lnTo>
                <a:lnTo>
                  <a:pt x="1191420" y="30968"/>
                </a:lnTo>
                <a:lnTo>
                  <a:pt x="1201738" y="35733"/>
                </a:lnTo>
                <a:lnTo>
                  <a:pt x="1211263" y="40894"/>
                </a:lnTo>
                <a:lnTo>
                  <a:pt x="1220391" y="46453"/>
                </a:lnTo>
                <a:lnTo>
                  <a:pt x="1229520" y="52011"/>
                </a:lnTo>
                <a:lnTo>
                  <a:pt x="1238251" y="57967"/>
                </a:lnTo>
                <a:lnTo>
                  <a:pt x="1246585" y="64319"/>
                </a:lnTo>
                <a:lnTo>
                  <a:pt x="1254920" y="71069"/>
                </a:lnTo>
                <a:lnTo>
                  <a:pt x="1262857" y="77818"/>
                </a:lnTo>
                <a:lnTo>
                  <a:pt x="1270398" y="85362"/>
                </a:lnTo>
                <a:lnTo>
                  <a:pt x="1277938" y="92906"/>
                </a:lnTo>
                <a:lnTo>
                  <a:pt x="1285082" y="100052"/>
                </a:lnTo>
                <a:lnTo>
                  <a:pt x="1292226" y="107993"/>
                </a:lnTo>
                <a:lnTo>
                  <a:pt x="1299370" y="116331"/>
                </a:lnTo>
                <a:lnTo>
                  <a:pt x="1312863" y="133800"/>
                </a:lnTo>
                <a:lnTo>
                  <a:pt x="1325960" y="152064"/>
                </a:lnTo>
                <a:lnTo>
                  <a:pt x="1338660" y="171121"/>
                </a:lnTo>
                <a:lnTo>
                  <a:pt x="1339851" y="174695"/>
                </a:lnTo>
                <a:lnTo>
                  <a:pt x="1341835" y="178268"/>
                </a:lnTo>
                <a:lnTo>
                  <a:pt x="1343423" y="181047"/>
                </a:lnTo>
                <a:lnTo>
                  <a:pt x="1345010" y="183826"/>
                </a:lnTo>
                <a:lnTo>
                  <a:pt x="1435101" y="335096"/>
                </a:lnTo>
                <a:lnTo>
                  <a:pt x="1338660" y="510188"/>
                </a:lnTo>
                <a:lnTo>
                  <a:pt x="1069579" y="995363"/>
                </a:lnTo>
                <a:lnTo>
                  <a:pt x="835820" y="696397"/>
                </a:lnTo>
                <a:lnTo>
                  <a:pt x="481013" y="681706"/>
                </a:lnTo>
                <a:lnTo>
                  <a:pt x="771129" y="144917"/>
                </a:lnTo>
                <a:lnTo>
                  <a:pt x="779463" y="130227"/>
                </a:lnTo>
                <a:lnTo>
                  <a:pt x="788194" y="115934"/>
                </a:lnTo>
                <a:lnTo>
                  <a:pt x="796926" y="102832"/>
                </a:lnTo>
                <a:lnTo>
                  <a:pt x="806451" y="90524"/>
                </a:lnTo>
                <a:lnTo>
                  <a:pt x="815579" y="78613"/>
                </a:lnTo>
                <a:lnTo>
                  <a:pt x="825104" y="68290"/>
                </a:lnTo>
                <a:lnTo>
                  <a:pt x="835026" y="57967"/>
                </a:lnTo>
                <a:lnTo>
                  <a:pt x="845741" y="49232"/>
                </a:lnTo>
                <a:lnTo>
                  <a:pt x="856854" y="40894"/>
                </a:lnTo>
                <a:lnTo>
                  <a:pt x="867966" y="33748"/>
                </a:lnTo>
                <a:lnTo>
                  <a:pt x="880269" y="26998"/>
                </a:lnTo>
                <a:lnTo>
                  <a:pt x="892970" y="21440"/>
                </a:lnTo>
                <a:lnTo>
                  <a:pt x="906066" y="15881"/>
                </a:lnTo>
                <a:lnTo>
                  <a:pt x="920751" y="11514"/>
                </a:lnTo>
                <a:lnTo>
                  <a:pt x="935435" y="8338"/>
                </a:lnTo>
                <a:lnTo>
                  <a:pt x="951310" y="5161"/>
                </a:lnTo>
                <a:lnTo>
                  <a:pt x="959248" y="3970"/>
                </a:lnTo>
                <a:lnTo>
                  <a:pt x="967582" y="2779"/>
                </a:lnTo>
                <a:lnTo>
                  <a:pt x="985441" y="1191"/>
                </a:lnTo>
                <a:lnTo>
                  <a:pt x="1004491" y="397"/>
                </a:lnTo>
                <a:lnTo>
                  <a:pt x="1023541" y="0"/>
                </a:lnTo>
                <a:close/>
              </a:path>
            </a:pathLst>
          </a:custGeom>
          <a:solidFill>
            <a:srgbClr val="FAC93E"/>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sp>
        <p:nvSpPr>
          <p:cNvPr id="21" name="KSO_Shape"/>
          <p:cNvSpPr/>
          <p:nvPr/>
        </p:nvSpPr>
        <p:spPr>
          <a:xfrm>
            <a:off x="5419664" y="3969049"/>
            <a:ext cx="545286" cy="456223"/>
          </a:xfrm>
          <a:custGeom>
            <a:avLst/>
            <a:gdLst/>
            <a:ahLst/>
            <a:cxnLst/>
            <a:rect l="l" t="t" r="r" b="b"/>
            <a:pathLst>
              <a:path w="1366582" h="1042046">
                <a:moveTo>
                  <a:pt x="37022" y="792087"/>
                </a:moveTo>
                <a:lnTo>
                  <a:pt x="185104" y="792087"/>
                </a:lnTo>
                <a:cubicBezTo>
                  <a:pt x="205551" y="792087"/>
                  <a:pt x="222126" y="808662"/>
                  <a:pt x="222126" y="829109"/>
                </a:cubicBezTo>
                <a:lnTo>
                  <a:pt x="222126" y="1005022"/>
                </a:lnTo>
                <a:cubicBezTo>
                  <a:pt x="222126" y="1025469"/>
                  <a:pt x="205551" y="1042044"/>
                  <a:pt x="185104" y="1042044"/>
                </a:cubicBezTo>
                <a:lnTo>
                  <a:pt x="37022" y="1042044"/>
                </a:lnTo>
                <a:cubicBezTo>
                  <a:pt x="16575" y="1042044"/>
                  <a:pt x="0" y="1025469"/>
                  <a:pt x="0" y="1005022"/>
                </a:cubicBezTo>
                <a:lnTo>
                  <a:pt x="0" y="829109"/>
                </a:lnTo>
                <a:cubicBezTo>
                  <a:pt x="0" y="808662"/>
                  <a:pt x="16575" y="792087"/>
                  <a:pt x="37022" y="792087"/>
                </a:cubicBezTo>
                <a:close/>
                <a:moveTo>
                  <a:pt x="308442" y="614561"/>
                </a:moveTo>
                <a:lnTo>
                  <a:pt x="456524" y="614561"/>
                </a:lnTo>
                <a:cubicBezTo>
                  <a:pt x="476971" y="614561"/>
                  <a:pt x="493546" y="631136"/>
                  <a:pt x="493546" y="651583"/>
                </a:cubicBezTo>
                <a:lnTo>
                  <a:pt x="493546" y="1005023"/>
                </a:lnTo>
                <a:cubicBezTo>
                  <a:pt x="493546" y="1025470"/>
                  <a:pt x="476971" y="1042045"/>
                  <a:pt x="456524" y="1042045"/>
                </a:cubicBezTo>
                <a:lnTo>
                  <a:pt x="308442" y="1042045"/>
                </a:lnTo>
                <a:cubicBezTo>
                  <a:pt x="287995" y="1042045"/>
                  <a:pt x="271420" y="1025470"/>
                  <a:pt x="271420" y="1005023"/>
                </a:cubicBezTo>
                <a:lnTo>
                  <a:pt x="271420" y="651583"/>
                </a:lnTo>
                <a:cubicBezTo>
                  <a:pt x="271420" y="631136"/>
                  <a:pt x="287995" y="614561"/>
                  <a:pt x="308442" y="614561"/>
                </a:cubicBezTo>
                <a:close/>
                <a:moveTo>
                  <a:pt x="583127" y="432047"/>
                </a:moveTo>
                <a:lnTo>
                  <a:pt x="744271" y="432047"/>
                </a:lnTo>
                <a:cubicBezTo>
                  <a:pt x="766521" y="432047"/>
                  <a:pt x="784558" y="450084"/>
                  <a:pt x="784558" y="472334"/>
                </a:cubicBezTo>
                <a:lnTo>
                  <a:pt x="784558" y="1001758"/>
                </a:lnTo>
                <a:cubicBezTo>
                  <a:pt x="784558" y="1024008"/>
                  <a:pt x="766521" y="1042045"/>
                  <a:pt x="744271" y="1042045"/>
                </a:cubicBezTo>
                <a:lnTo>
                  <a:pt x="583127" y="1042045"/>
                </a:lnTo>
                <a:cubicBezTo>
                  <a:pt x="560877" y="1042045"/>
                  <a:pt x="542840" y="1024008"/>
                  <a:pt x="542840" y="1001758"/>
                </a:cubicBezTo>
                <a:lnTo>
                  <a:pt x="542840" y="472334"/>
                </a:lnTo>
                <a:cubicBezTo>
                  <a:pt x="542840" y="450084"/>
                  <a:pt x="560877" y="432047"/>
                  <a:pt x="583127" y="432047"/>
                </a:cubicBezTo>
                <a:close/>
                <a:moveTo>
                  <a:pt x="874139" y="210194"/>
                </a:moveTo>
                <a:lnTo>
                  <a:pt x="1035283" y="210194"/>
                </a:lnTo>
                <a:cubicBezTo>
                  <a:pt x="1057533" y="210194"/>
                  <a:pt x="1075570" y="228231"/>
                  <a:pt x="1075570" y="250481"/>
                </a:cubicBezTo>
                <a:lnTo>
                  <a:pt x="1075570" y="1001758"/>
                </a:lnTo>
                <a:cubicBezTo>
                  <a:pt x="1075570" y="1024008"/>
                  <a:pt x="1057533" y="1042045"/>
                  <a:pt x="1035283" y="1042045"/>
                </a:cubicBezTo>
                <a:lnTo>
                  <a:pt x="874139" y="1042045"/>
                </a:lnTo>
                <a:cubicBezTo>
                  <a:pt x="851889" y="1042045"/>
                  <a:pt x="833852" y="1024008"/>
                  <a:pt x="833852" y="1001758"/>
                </a:cubicBezTo>
                <a:lnTo>
                  <a:pt x="833852" y="250481"/>
                </a:lnTo>
                <a:cubicBezTo>
                  <a:pt x="833852" y="228231"/>
                  <a:pt x="851889" y="210194"/>
                  <a:pt x="874139" y="210194"/>
                </a:cubicBezTo>
                <a:close/>
                <a:moveTo>
                  <a:pt x="1165151" y="0"/>
                </a:moveTo>
                <a:lnTo>
                  <a:pt x="1326295" y="0"/>
                </a:lnTo>
                <a:cubicBezTo>
                  <a:pt x="1348545" y="0"/>
                  <a:pt x="1366582" y="18037"/>
                  <a:pt x="1366582" y="40287"/>
                </a:cubicBezTo>
                <a:lnTo>
                  <a:pt x="1366582" y="1001759"/>
                </a:lnTo>
                <a:cubicBezTo>
                  <a:pt x="1366582" y="1024009"/>
                  <a:pt x="1348545" y="1042046"/>
                  <a:pt x="1326295" y="1042046"/>
                </a:cubicBezTo>
                <a:lnTo>
                  <a:pt x="1165151" y="1042046"/>
                </a:lnTo>
                <a:cubicBezTo>
                  <a:pt x="1142901" y="1042046"/>
                  <a:pt x="1124864" y="1024009"/>
                  <a:pt x="1124864" y="1001759"/>
                </a:cubicBezTo>
                <a:lnTo>
                  <a:pt x="1124864" y="40287"/>
                </a:lnTo>
                <a:cubicBezTo>
                  <a:pt x="1124864" y="18037"/>
                  <a:pt x="1142901" y="0"/>
                  <a:pt x="1165151" y="0"/>
                </a:cubicBezTo>
                <a:close/>
              </a:path>
            </a:pathLst>
          </a:custGeom>
          <a:solidFill>
            <a:srgbClr val="D8494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rgbClr val="C0504D"/>
              </a:solidFill>
            </a:endParaRPr>
          </a:p>
        </p:txBody>
      </p:sp>
      <p:sp>
        <p:nvSpPr>
          <p:cNvPr id="23" name="KSO_Shape"/>
          <p:cNvSpPr/>
          <p:nvPr/>
        </p:nvSpPr>
        <p:spPr bwMode="auto">
          <a:xfrm>
            <a:off x="8876401" y="3253158"/>
            <a:ext cx="577696" cy="577696"/>
          </a:xfrm>
          <a:custGeom>
            <a:avLst/>
            <a:gdLst>
              <a:gd name="T0" fmla="*/ 1395413 w 2219325"/>
              <a:gd name="T1" fmla="*/ 1938020 h 2219325"/>
              <a:gd name="T2" fmla="*/ 1388316 w 2219325"/>
              <a:gd name="T3" fmla="*/ 2002466 h 2219325"/>
              <a:gd name="T4" fmla="*/ 1670304 w 2219325"/>
              <a:gd name="T5" fmla="*/ 1858614 h 2219325"/>
              <a:gd name="T6" fmla="*/ 1150620 w 2219325"/>
              <a:gd name="T7" fmla="*/ 2015808 h 2219325"/>
              <a:gd name="T8" fmla="*/ 1286510 w 2219325"/>
              <a:gd name="T9" fmla="*/ 1931988 h 2219325"/>
              <a:gd name="T10" fmla="*/ 1400810 w 2219325"/>
              <a:gd name="T11" fmla="*/ 1758633 h 2219325"/>
              <a:gd name="T12" fmla="*/ 848360 w 2219325"/>
              <a:gd name="T13" fmla="*/ 1816418 h 2219325"/>
              <a:gd name="T14" fmla="*/ 969645 w 2219325"/>
              <a:gd name="T15" fmla="*/ 1966278 h 2219325"/>
              <a:gd name="T16" fmla="*/ 388339 w 2219325"/>
              <a:gd name="T17" fmla="*/ 1704282 h 2219325"/>
              <a:gd name="T18" fmla="*/ 625234 w 2219325"/>
              <a:gd name="T19" fmla="*/ 1909105 h 2219325"/>
              <a:gd name="T20" fmla="*/ 900095 w 2219325"/>
              <a:gd name="T21" fmla="*/ 2020749 h 2219325"/>
              <a:gd name="T22" fmla="*/ 793433 w 2219325"/>
              <a:gd name="T23" fmla="*/ 1894840 h 2219325"/>
              <a:gd name="T24" fmla="*/ 1611947 w 2219325"/>
              <a:gd name="T25" fmla="*/ 1244918 h 2219325"/>
              <a:gd name="T26" fmla="*/ 1898577 w 2219325"/>
              <a:gd name="T27" fmla="*/ 1613535 h 2219325"/>
              <a:gd name="T28" fmla="*/ 2016438 w 2219325"/>
              <a:gd name="T29" fmla="*/ 1342906 h 2219325"/>
              <a:gd name="T30" fmla="*/ 1464945 w 2219325"/>
              <a:gd name="T31" fmla="*/ 1588135 h 2219325"/>
              <a:gd name="T32" fmla="*/ 1527810 w 2219325"/>
              <a:gd name="T33" fmla="*/ 1182688 h 2219325"/>
              <a:gd name="T34" fmla="*/ 727393 w 2219325"/>
              <a:gd name="T35" fmla="*/ 1480820 h 2219325"/>
              <a:gd name="T36" fmla="*/ 185422 w 2219325"/>
              <a:gd name="T37" fmla="*/ 1251450 h 2219325"/>
              <a:gd name="T38" fmla="*/ 287674 w 2219325"/>
              <a:gd name="T39" fmla="*/ 1555032 h 2219325"/>
              <a:gd name="T40" fmla="*/ 619125 w 2219325"/>
              <a:gd name="T41" fmla="*/ 1365568 h 2219325"/>
              <a:gd name="T42" fmla="*/ 1581467 w 2219325"/>
              <a:gd name="T43" fmla="*/ 739458 h 2219325"/>
              <a:gd name="T44" fmla="*/ 2043430 w 2219325"/>
              <a:gd name="T45" fmla="*/ 1036784 h 2219325"/>
              <a:gd name="T46" fmla="*/ 1963406 w 2219325"/>
              <a:gd name="T47" fmla="*/ 723993 h 2219325"/>
              <a:gd name="T48" fmla="*/ 1522095 w 2219325"/>
              <a:gd name="T49" fmla="*/ 943928 h 2219325"/>
              <a:gd name="T50" fmla="*/ 762000 w 2219325"/>
              <a:gd name="T51" fmla="*/ 606108 h 2219325"/>
              <a:gd name="T52" fmla="*/ 692467 w 2219325"/>
              <a:gd name="T53" fmla="*/ 1005840 h 2219325"/>
              <a:gd name="T54" fmla="*/ 239406 w 2219325"/>
              <a:gd name="T55" fmla="*/ 765910 h 2219325"/>
              <a:gd name="T56" fmla="*/ 175580 w 2219325"/>
              <a:gd name="T57" fmla="*/ 1068705 h 2219325"/>
              <a:gd name="T58" fmla="*/ 649287 w 2219325"/>
              <a:gd name="T59" fmla="*/ 684848 h 2219325"/>
              <a:gd name="T60" fmla="*/ 1378267 w 2219325"/>
              <a:gd name="T61" fmla="*/ 416878 h 2219325"/>
              <a:gd name="T62" fmla="*/ 1258887 w 2219325"/>
              <a:gd name="T63" fmla="*/ 261303 h 2219325"/>
              <a:gd name="T64" fmla="*/ 1047750 w 2219325"/>
              <a:gd name="T65" fmla="*/ 209550 h 2219325"/>
              <a:gd name="T66" fmla="*/ 914400 w 2219325"/>
              <a:gd name="T67" fmla="*/ 307023 h 2219325"/>
              <a:gd name="T68" fmla="*/ 804545 w 2219325"/>
              <a:gd name="T69" fmla="*/ 491490 h 2219325"/>
              <a:gd name="T70" fmla="*/ 725264 w 2219325"/>
              <a:gd name="T71" fmla="*/ 255919 h 2219325"/>
              <a:gd name="T72" fmla="*/ 464869 w 2219325"/>
              <a:gd name="T73" fmla="*/ 431844 h 2219325"/>
              <a:gd name="T74" fmla="*/ 779145 w 2219325"/>
              <a:gd name="T75" fmla="*/ 348298 h 2219325"/>
              <a:gd name="T76" fmla="*/ 889635 w 2219325"/>
              <a:gd name="T77" fmla="*/ 207963 h 2219325"/>
              <a:gd name="T78" fmla="*/ 1403033 w 2219325"/>
              <a:gd name="T79" fmla="*/ 291783 h 2219325"/>
              <a:gd name="T80" fmla="*/ 1832574 w 2219325"/>
              <a:gd name="T81" fmla="*/ 513773 h 2219325"/>
              <a:gd name="T82" fmla="*/ 1595679 w 2219325"/>
              <a:gd name="T83" fmla="*/ 308950 h 2219325"/>
              <a:gd name="T84" fmla="*/ 1315730 w 2219325"/>
              <a:gd name="T85" fmla="*/ 196178 h 2219325"/>
              <a:gd name="T86" fmla="*/ 1465580 w 2219325"/>
              <a:gd name="T87" fmla="*/ 58420 h 2219325"/>
              <a:gd name="T88" fmla="*/ 1794510 w 2219325"/>
              <a:gd name="T89" fmla="*/ 236855 h 2219325"/>
              <a:gd name="T90" fmla="*/ 2044383 w 2219325"/>
              <a:gd name="T91" fmla="*/ 511493 h 2219325"/>
              <a:gd name="T92" fmla="*/ 2190750 w 2219325"/>
              <a:gd name="T93" fmla="*/ 859473 h 2219325"/>
              <a:gd name="T94" fmla="*/ 2210435 w 2219325"/>
              <a:gd name="T95" fmla="*/ 1250950 h 2219325"/>
              <a:gd name="T96" fmla="*/ 2097723 w 2219325"/>
              <a:gd name="T97" fmla="*/ 1614805 h 2219325"/>
              <a:gd name="T98" fmla="*/ 1875473 w 2219325"/>
              <a:gd name="T99" fmla="*/ 1913255 h 2219325"/>
              <a:gd name="T100" fmla="*/ 1566227 w 2219325"/>
              <a:gd name="T101" fmla="*/ 2121535 h 2219325"/>
              <a:gd name="T102" fmla="*/ 1195070 w 2219325"/>
              <a:gd name="T103" fmla="*/ 2215833 h 2219325"/>
              <a:gd name="T104" fmla="*/ 805815 w 2219325"/>
              <a:gd name="T105" fmla="*/ 2177098 h 2219325"/>
              <a:gd name="T106" fmla="*/ 467043 w 2219325"/>
              <a:gd name="T107" fmla="*/ 2014538 h 2219325"/>
              <a:gd name="T108" fmla="*/ 204787 w 2219325"/>
              <a:gd name="T109" fmla="*/ 1751965 h 2219325"/>
              <a:gd name="T110" fmla="*/ 42227 w 2219325"/>
              <a:gd name="T111" fmla="*/ 1413510 h 2219325"/>
              <a:gd name="T112" fmla="*/ 3175 w 2219325"/>
              <a:gd name="T113" fmla="*/ 1024255 h 2219325"/>
              <a:gd name="T114" fmla="*/ 97790 w 2219325"/>
              <a:gd name="T115" fmla="*/ 653098 h 2219325"/>
              <a:gd name="T116" fmla="*/ 306387 w 2219325"/>
              <a:gd name="T117" fmla="*/ 344488 h 2219325"/>
              <a:gd name="T118" fmla="*/ 604520 w 2219325"/>
              <a:gd name="T119" fmla="*/ 121603 h 2219325"/>
              <a:gd name="T120" fmla="*/ 968375 w 2219325"/>
              <a:gd name="T121" fmla="*/ 9208 h 2219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19325" h="2219325">
                <a:moveTo>
                  <a:pt x="1522095" y="1695768"/>
                </a:moveTo>
                <a:lnTo>
                  <a:pt x="1510983" y="1725295"/>
                </a:lnTo>
                <a:lnTo>
                  <a:pt x="1499553" y="1754188"/>
                </a:lnTo>
                <a:lnTo>
                  <a:pt x="1487170" y="1781810"/>
                </a:lnTo>
                <a:lnTo>
                  <a:pt x="1474153" y="1808480"/>
                </a:lnTo>
                <a:lnTo>
                  <a:pt x="1461135" y="1834515"/>
                </a:lnTo>
                <a:lnTo>
                  <a:pt x="1447165" y="1859280"/>
                </a:lnTo>
                <a:lnTo>
                  <a:pt x="1439863" y="1871345"/>
                </a:lnTo>
                <a:lnTo>
                  <a:pt x="1432877" y="1883093"/>
                </a:lnTo>
                <a:lnTo>
                  <a:pt x="1425575" y="1894840"/>
                </a:lnTo>
                <a:lnTo>
                  <a:pt x="1417955" y="1905953"/>
                </a:lnTo>
                <a:lnTo>
                  <a:pt x="1410653" y="1917065"/>
                </a:lnTo>
                <a:lnTo>
                  <a:pt x="1403033" y="1927860"/>
                </a:lnTo>
                <a:lnTo>
                  <a:pt x="1395413" y="1938020"/>
                </a:lnTo>
                <a:lnTo>
                  <a:pt x="1387157" y="1948498"/>
                </a:lnTo>
                <a:lnTo>
                  <a:pt x="1379537" y="1958023"/>
                </a:lnTo>
                <a:lnTo>
                  <a:pt x="1371600" y="1967865"/>
                </a:lnTo>
                <a:lnTo>
                  <a:pt x="1363027" y="1977390"/>
                </a:lnTo>
                <a:lnTo>
                  <a:pt x="1355090" y="1986280"/>
                </a:lnTo>
                <a:lnTo>
                  <a:pt x="1346517" y="1994853"/>
                </a:lnTo>
                <a:lnTo>
                  <a:pt x="1337945" y="2003425"/>
                </a:lnTo>
                <a:lnTo>
                  <a:pt x="1329690" y="2011680"/>
                </a:lnTo>
                <a:lnTo>
                  <a:pt x="1320800" y="2019300"/>
                </a:lnTo>
                <a:lnTo>
                  <a:pt x="1318516" y="2021258"/>
                </a:lnTo>
                <a:lnTo>
                  <a:pt x="1321630" y="2020566"/>
                </a:lnTo>
                <a:lnTo>
                  <a:pt x="1344176" y="2015168"/>
                </a:lnTo>
                <a:lnTo>
                  <a:pt x="1366405" y="2008817"/>
                </a:lnTo>
                <a:lnTo>
                  <a:pt x="1388316" y="2002466"/>
                </a:lnTo>
                <a:lnTo>
                  <a:pt x="1410227" y="1995479"/>
                </a:lnTo>
                <a:lnTo>
                  <a:pt x="1431821" y="1987858"/>
                </a:lnTo>
                <a:lnTo>
                  <a:pt x="1453415" y="1979602"/>
                </a:lnTo>
                <a:lnTo>
                  <a:pt x="1474691" y="1971345"/>
                </a:lnTo>
                <a:lnTo>
                  <a:pt x="1495332" y="1962136"/>
                </a:lnTo>
                <a:lnTo>
                  <a:pt x="1515973" y="1952610"/>
                </a:lnTo>
                <a:lnTo>
                  <a:pt x="1536296" y="1942448"/>
                </a:lnTo>
                <a:lnTo>
                  <a:pt x="1556302" y="1931651"/>
                </a:lnTo>
                <a:lnTo>
                  <a:pt x="1575991" y="1920537"/>
                </a:lnTo>
                <a:lnTo>
                  <a:pt x="1595679" y="1909105"/>
                </a:lnTo>
                <a:lnTo>
                  <a:pt x="1614415" y="1897038"/>
                </a:lnTo>
                <a:lnTo>
                  <a:pt x="1633468" y="1884653"/>
                </a:lnTo>
                <a:lnTo>
                  <a:pt x="1652203" y="1872268"/>
                </a:lnTo>
                <a:lnTo>
                  <a:pt x="1670304" y="1858614"/>
                </a:lnTo>
                <a:lnTo>
                  <a:pt x="1687770" y="1845276"/>
                </a:lnTo>
                <a:lnTo>
                  <a:pt x="1705553" y="1830986"/>
                </a:lnTo>
                <a:lnTo>
                  <a:pt x="1722383" y="1816379"/>
                </a:lnTo>
                <a:lnTo>
                  <a:pt x="1739531" y="1801454"/>
                </a:lnTo>
                <a:lnTo>
                  <a:pt x="1756044" y="1786529"/>
                </a:lnTo>
                <a:lnTo>
                  <a:pt x="1771921" y="1770651"/>
                </a:lnTo>
                <a:lnTo>
                  <a:pt x="1787481" y="1754456"/>
                </a:lnTo>
                <a:lnTo>
                  <a:pt x="1802724" y="1737943"/>
                </a:lnTo>
                <a:lnTo>
                  <a:pt x="1817967" y="1721430"/>
                </a:lnTo>
                <a:lnTo>
                  <a:pt x="1832574" y="1704282"/>
                </a:lnTo>
                <a:lnTo>
                  <a:pt x="1839112" y="1695768"/>
                </a:lnTo>
                <a:lnTo>
                  <a:pt x="1522095" y="1695768"/>
                </a:lnTo>
                <a:close/>
                <a:moveTo>
                  <a:pt x="1150620" y="1695768"/>
                </a:moveTo>
                <a:lnTo>
                  <a:pt x="1150620" y="2015808"/>
                </a:lnTo>
                <a:lnTo>
                  <a:pt x="1160780" y="2012950"/>
                </a:lnTo>
                <a:lnTo>
                  <a:pt x="1170940" y="2010093"/>
                </a:lnTo>
                <a:lnTo>
                  <a:pt x="1181100" y="2006600"/>
                </a:lnTo>
                <a:lnTo>
                  <a:pt x="1191260" y="2002155"/>
                </a:lnTo>
                <a:lnTo>
                  <a:pt x="1201103" y="1997393"/>
                </a:lnTo>
                <a:lnTo>
                  <a:pt x="1210945" y="1992313"/>
                </a:lnTo>
                <a:lnTo>
                  <a:pt x="1220787" y="1986598"/>
                </a:lnTo>
                <a:lnTo>
                  <a:pt x="1230313" y="1979930"/>
                </a:lnTo>
                <a:lnTo>
                  <a:pt x="1240155" y="1973580"/>
                </a:lnTo>
                <a:lnTo>
                  <a:pt x="1249680" y="1966278"/>
                </a:lnTo>
                <a:lnTo>
                  <a:pt x="1258887" y="1958340"/>
                </a:lnTo>
                <a:lnTo>
                  <a:pt x="1268095" y="1950085"/>
                </a:lnTo>
                <a:lnTo>
                  <a:pt x="1277303" y="1941195"/>
                </a:lnTo>
                <a:lnTo>
                  <a:pt x="1286510" y="1931988"/>
                </a:lnTo>
                <a:lnTo>
                  <a:pt x="1295400" y="1922463"/>
                </a:lnTo>
                <a:lnTo>
                  <a:pt x="1304607" y="1912303"/>
                </a:lnTo>
                <a:lnTo>
                  <a:pt x="1313180" y="1902143"/>
                </a:lnTo>
                <a:lnTo>
                  <a:pt x="1321753" y="1890713"/>
                </a:lnTo>
                <a:lnTo>
                  <a:pt x="1330325" y="1879283"/>
                </a:lnTo>
                <a:lnTo>
                  <a:pt x="1338897" y="1867853"/>
                </a:lnTo>
                <a:lnTo>
                  <a:pt x="1346835" y="1855470"/>
                </a:lnTo>
                <a:lnTo>
                  <a:pt x="1355090" y="1842770"/>
                </a:lnTo>
                <a:lnTo>
                  <a:pt x="1363027" y="1829753"/>
                </a:lnTo>
                <a:lnTo>
                  <a:pt x="1370647" y="1816418"/>
                </a:lnTo>
                <a:lnTo>
                  <a:pt x="1378267" y="1802448"/>
                </a:lnTo>
                <a:lnTo>
                  <a:pt x="1386205" y="1788160"/>
                </a:lnTo>
                <a:lnTo>
                  <a:pt x="1393507" y="1773555"/>
                </a:lnTo>
                <a:lnTo>
                  <a:pt x="1400810" y="1758633"/>
                </a:lnTo>
                <a:lnTo>
                  <a:pt x="1407477" y="1743710"/>
                </a:lnTo>
                <a:lnTo>
                  <a:pt x="1414463" y="1727835"/>
                </a:lnTo>
                <a:lnTo>
                  <a:pt x="1421447" y="1711643"/>
                </a:lnTo>
                <a:lnTo>
                  <a:pt x="1428115" y="1695768"/>
                </a:lnTo>
                <a:lnTo>
                  <a:pt x="1150620" y="1695768"/>
                </a:lnTo>
                <a:close/>
                <a:moveTo>
                  <a:pt x="791210" y="1695768"/>
                </a:moveTo>
                <a:lnTo>
                  <a:pt x="797560" y="1711643"/>
                </a:lnTo>
                <a:lnTo>
                  <a:pt x="804545" y="1727835"/>
                </a:lnTo>
                <a:lnTo>
                  <a:pt x="811213" y="1743710"/>
                </a:lnTo>
                <a:lnTo>
                  <a:pt x="818515" y="1758633"/>
                </a:lnTo>
                <a:lnTo>
                  <a:pt x="825817" y="1773555"/>
                </a:lnTo>
                <a:lnTo>
                  <a:pt x="833120" y="1788160"/>
                </a:lnTo>
                <a:lnTo>
                  <a:pt x="840740" y="1802448"/>
                </a:lnTo>
                <a:lnTo>
                  <a:pt x="848360" y="1816418"/>
                </a:lnTo>
                <a:lnTo>
                  <a:pt x="855980" y="1829753"/>
                </a:lnTo>
                <a:lnTo>
                  <a:pt x="864235" y="1842770"/>
                </a:lnTo>
                <a:lnTo>
                  <a:pt x="872173" y="1855470"/>
                </a:lnTo>
                <a:lnTo>
                  <a:pt x="880427" y="1867853"/>
                </a:lnTo>
                <a:lnTo>
                  <a:pt x="888683" y="1879283"/>
                </a:lnTo>
                <a:lnTo>
                  <a:pt x="897255" y="1890713"/>
                </a:lnTo>
                <a:lnTo>
                  <a:pt x="906145" y="1902143"/>
                </a:lnTo>
                <a:lnTo>
                  <a:pt x="914400" y="1912303"/>
                </a:lnTo>
                <a:lnTo>
                  <a:pt x="923290" y="1922463"/>
                </a:lnTo>
                <a:lnTo>
                  <a:pt x="932497" y="1931988"/>
                </a:lnTo>
                <a:lnTo>
                  <a:pt x="941387" y="1941195"/>
                </a:lnTo>
                <a:lnTo>
                  <a:pt x="950595" y="1950085"/>
                </a:lnTo>
                <a:lnTo>
                  <a:pt x="960120" y="1958340"/>
                </a:lnTo>
                <a:lnTo>
                  <a:pt x="969645" y="1966278"/>
                </a:lnTo>
                <a:lnTo>
                  <a:pt x="979170" y="1973580"/>
                </a:lnTo>
                <a:lnTo>
                  <a:pt x="988695" y="1979930"/>
                </a:lnTo>
                <a:lnTo>
                  <a:pt x="998220" y="1986598"/>
                </a:lnTo>
                <a:lnTo>
                  <a:pt x="1008380" y="1992313"/>
                </a:lnTo>
                <a:lnTo>
                  <a:pt x="1017905" y="1997393"/>
                </a:lnTo>
                <a:lnTo>
                  <a:pt x="1027747" y="2002155"/>
                </a:lnTo>
                <a:lnTo>
                  <a:pt x="1037907" y="2006600"/>
                </a:lnTo>
                <a:lnTo>
                  <a:pt x="1047750" y="2010093"/>
                </a:lnTo>
                <a:lnTo>
                  <a:pt x="1058227" y="2012950"/>
                </a:lnTo>
                <a:lnTo>
                  <a:pt x="1068705" y="2015808"/>
                </a:lnTo>
                <a:lnTo>
                  <a:pt x="1068705" y="1695768"/>
                </a:lnTo>
                <a:lnTo>
                  <a:pt x="791210" y="1695768"/>
                </a:lnTo>
                <a:close/>
                <a:moveTo>
                  <a:pt x="381497" y="1695768"/>
                </a:moveTo>
                <a:lnTo>
                  <a:pt x="388339" y="1704282"/>
                </a:lnTo>
                <a:lnTo>
                  <a:pt x="402946" y="1721430"/>
                </a:lnTo>
                <a:lnTo>
                  <a:pt x="417871" y="1737943"/>
                </a:lnTo>
                <a:lnTo>
                  <a:pt x="432796" y="1754456"/>
                </a:lnTo>
                <a:lnTo>
                  <a:pt x="448674" y="1770651"/>
                </a:lnTo>
                <a:lnTo>
                  <a:pt x="464869" y="1786529"/>
                </a:lnTo>
                <a:lnTo>
                  <a:pt x="481382" y="1801454"/>
                </a:lnTo>
                <a:lnTo>
                  <a:pt x="497895" y="1816379"/>
                </a:lnTo>
                <a:lnTo>
                  <a:pt x="515043" y="1830986"/>
                </a:lnTo>
                <a:lnTo>
                  <a:pt x="532826" y="1845276"/>
                </a:lnTo>
                <a:lnTo>
                  <a:pt x="550609" y="1858614"/>
                </a:lnTo>
                <a:lnTo>
                  <a:pt x="568709" y="1872268"/>
                </a:lnTo>
                <a:lnTo>
                  <a:pt x="587128" y="1884653"/>
                </a:lnTo>
                <a:lnTo>
                  <a:pt x="605863" y="1897038"/>
                </a:lnTo>
                <a:lnTo>
                  <a:pt x="625234" y="1909105"/>
                </a:lnTo>
                <a:lnTo>
                  <a:pt x="644605" y="1920537"/>
                </a:lnTo>
                <a:lnTo>
                  <a:pt x="664293" y="1931651"/>
                </a:lnTo>
                <a:lnTo>
                  <a:pt x="684299" y="1942448"/>
                </a:lnTo>
                <a:lnTo>
                  <a:pt x="704623" y="1952610"/>
                </a:lnTo>
                <a:lnTo>
                  <a:pt x="725264" y="1962136"/>
                </a:lnTo>
                <a:lnTo>
                  <a:pt x="746222" y="1971345"/>
                </a:lnTo>
                <a:lnTo>
                  <a:pt x="767181" y="1979602"/>
                </a:lnTo>
                <a:lnTo>
                  <a:pt x="788457" y="1987858"/>
                </a:lnTo>
                <a:lnTo>
                  <a:pt x="810368" y="1995479"/>
                </a:lnTo>
                <a:lnTo>
                  <a:pt x="832279" y="2002466"/>
                </a:lnTo>
                <a:lnTo>
                  <a:pt x="854190" y="2008817"/>
                </a:lnTo>
                <a:lnTo>
                  <a:pt x="876419" y="2015168"/>
                </a:lnTo>
                <a:lnTo>
                  <a:pt x="899283" y="2020566"/>
                </a:lnTo>
                <a:lnTo>
                  <a:pt x="900095" y="2020749"/>
                </a:lnTo>
                <a:lnTo>
                  <a:pt x="898525" y="2019300"/>
                </a:lnTo>
                <a:lnTo>
                  <a:pt x="889635" y="2011680"/>
                </a:lnTo>
                <a:lnTo>
                  <a:pt x="881063" y="2003425"/>
                </a:lnTo>
                <a:lnTo>
                  <a:pt x="872490" y="1994853"/>
                </a:lnTo>
                <a:lnTo>
                  <a:pt x="864235" y="1986280"/>
                </a:lnTo>
                <a:lnTo>
                  <a:pt x="855980" y="1977390"/>
                </a:lnTo>
                <a:lnTo>
                  <a:pt x="847725" y="1967865"/>
                </a:lnTo>
                <a:lnTo>
                  <a:pt x="839470" y="1958023"/>
                </a:lnTo>
                <a:lnTo>
                  <a:pt x="831850" y="1948498"/>
                </a:lnTo>
                <a:lnTo>
                  <a:pt x="823913" y="1938020"/>
                </a:lnTo>
                <a:lnTo>
                  <a:pt x="816293" y="1927860"/>
                </a:lnTo>
                <a:lnTo>
                  <a:pt x="808355" y="1917065"/>
                </a:lnTo>
                <a:lnTo>
                  <a:pt x="801053" y="1905953"/>
                </a:lnTo>
                <a:lnTo>
                  <a:pt x="793433" y="1894840"/>
                </a:lnTo>
                <a:lnTo>
                  <a:pt x="786130" y="1883093"/>
                </a:lnTo>
                <a:lnTo>
                  <a:pt x="779145" y="1871345"/>
                </a:lnTo>
                <a:lnTo>
                  <a:pt x="771843" y="1859280"/>
                </a:lnTo>
                <a:lnTo>
                  <a:pt x="758190" y="1834515"/>
                </a:lnTo>
                <a:lnTo>
                  <a:pt x="745173" y="1808480"/>
                </a:lnTo>
                <a:lnTo>
                  <a:pt x="731837" y="1781810"/>
                </a:lnTo>
                <a:lnTo>
                  <a:pt x="719773" y="1754188"/>
                </a:lnTo>
                <a:lnTo>
                  <a:pt x="708025" y="1725295"/>
                </a:lnTo>
                <a:lnTo>
                  <a:pt x="696913" y="1695768"/>
                </a:lnTo>
                <a:lnTo>
                  <a:pt x="381497" y="1695768"/>
                </a:lnTo>
                <a:close/>
                <a:moveTo>
                  <a:pt x="1615757" y="1150938"/>
                </a:moveTo>
                <a:lnTo>
                  <a:pt x="1615123" y="1182688"/>
                </a:lnTo>
                <a:lnTo>
                  <a:pt x="1613535" y="1213803"/>
                </a:lnTo>
                <a:lnTo>
                  <a:pt x="1611947" y="1244918"/>
                </a:lnTo>
                <a:lnTo>
                  <a:pt x="1609725" y="1275715"/>
                </a:lnTo>
                <a:lnTo>
                  <a:pt x="1607185" y="1305878"/>
                </a:lnTo>
                <a:lnTo>
                  <a:pt x="1603693" y="1336040"/>
                </a:lnTo>
                <a:lnTo>
                  <a:pt x="1600200" y="1365568"/>
                </a:lnTo>
                <a:lnTo>
                  <a:pt x="1596073" y="1394778"/>
                </a:lnTo>
                <a:lnTo>
                  <a:pt x="1591627" y="1423670"/>
                </a:lnTo>
                <a:lnTo>
                  <a:pt x="1586547" y="1451928"/>
                </a:lnTo>
                <a:lnTo>
                  <a:pt x="1581467" y="1479868"/>
                </a:lnTo>
                <a:lnTo>
                  <a:pt x="1576070" y="1507808"/>
                </a:lnTo>
                <a:lnTo>
                  <a:pt x="1569720" y="1534478"/>
                </a:lnTo>
                <a:lnTo>
                  <a:pt x="1563370" y="1561465"/>
                </a:lnTo>
                <a:lnTo>
                  <a:pt x="1556385" y="1587500"/>
                </a:lnTo>
                <a:lnTo>
                  <a:pt x="1549083" y="1613535"/>
                </a:lnTo>
                <a:lnTo>
                  <a:pt x="1898577" y="1613535"/>
                </a:lnTo>
                <a:lnTo>
                  <a:pt x="1898625" y="1613462"/>
                </a:lnTo>
                <a:lnTo>
                  <a:pt x="1910375" y="1594091"/>
                </a:lnTo>
                <a:lnTo>
                  <a:pt x="1922124" y="1574720"/>
                </a:lnTo>
                <a:lnTo>
                  <a:pt x="1933239" y="1555032"/>
                </a:lnTo>
                <a:lnTo>
                  <a:pt x="1943401" y="1535026"/>
                </a:lnTo>
                <a:lnTo>
                  <a:pt x="1953880" y="1514703"/>
                </a:lnTo>
                <a:lnTo>
                  <a:pt x="1963406" y="1493744"/>
                </a:lnTo>
                <a:lnTo>
                  <a:pt x="1972298" y="1473103"/>
                </a:lnTo>
                <a:lnTo>
                  <a:pt x="1981189" y="1452145"/>
                </a:lnTo>
                <a:lnTo>
                  <a:pt x="1989128" y="1430868"/>
                </a:lnTo>
                <a:lnTo>
                  <a:pt x="1997067" y="1408957"/>
                </a:lnTo>
                <a:lnTo>
                  <a:pt x="2003736" y="1387364"/>
                </a:lnTo>
                <a:lnTo>
                  <a:pt x="2010404" y="1365135"/>
                </a:lnTo>
                <a:lnTo>
                  <a:pt x="2016438" y="1342906"/>
                </a:lnTo>
                <a:lnTo>
                  <a:pt x="2021836" y="1320042"/>
                </a:lnTo>
                <a:lnTo>
                  <a:pt x="2026917" y="1297496"/>
                </a:lnTo>
                <a:lnTo>
                  <a:pt x="2031681" y="1274949"/>
                </a:lnTo>
                <a:lnTo>
                  <a:pt x="2035491" y="1251450"/>
                </a:lnTo>
                <a:lnTo>
                  <a:pt x="2038349" y="1228269"/>
                </a:lnTo>
                <a:lnTo>
                  <a:pt x="2041207" y="1204770"/>
                </a:lnTo>
                <a:lnTo>
                  <a:pt x="2043430" y="1180953"/>
                </a:lnTo>
                <a:lnTo>
                  <a:pt x="2044700" y="1157137"/>
                </a:lnTo>
                <a:lnTo>
                  <a:pt x="2044945" y="1150938"/>
                </a:lnTo>
                <a:lnTo>
                  <a:pt x="1615757" y="1150938"/>
                </a:lnTo>
                <a:close/>
                <a:moveTo>
                  <a:pt x="1150620" y="1150938"/>
                </a:moveTo>
                <a:lnTo>
                  <a:pt x="1150620" y="1613535"/>
                </a:lnTo>
                <a:lnTo>
                  <a:pt x="1456690" y="1613535"/>
                </a:lnTo>
                <a:lnTo>
                  <a:pt x="1464945" y="1588135"/>
                </a:lnTo>
                <a:lnTo>
                  <a:pt x="1472247" y="1561783"/>
                </a:lnTo>
                <a:lnTo>
                  <a:pt x="1479233" y="1535430"/>
                </a:lnTo>
                <a:lnTo>
                  <a:pt x="1485583" y="1508125"/>
                </a:lnTo>
                <a:lnTo>
                  <a:pt x="1491615" y="1480820"/>
                </a:lnTo>
                <a:lnTo>
                  <a:pt x="1497013" y="1452880"/>
                </a:lnTo>
                <a:lnTo>
                  <a:pt x="1502410" y="1423988"/>
                </a:lnTo>
                <a:lnTo>
                  <a:pt x="1507490" y="1395095"/>
                </a:lnTo>
                <a:lnTo>
                  <a:pt x="1511617" y="1365885"/>
                </a:lnTo>
                <a:lnTo>
                  <a:pt x="1515745" y="1336358"/>
                </a:lnTo>
                <a:lnTo>
                  <a:pt x="1518920" y="1305878"/>
                </a:lnTo>
                <a:lnTo>
                  <a:pt x="1522095" y="1275715"/>
                </a:lnTo>
                <a:lnTo>
                  <a:pt x="1524317" y="1244918"/>
                </a:lnTo>
                <a:lnTo>
                  <a:pt x="1526857" y="1213803"/>
                </a:lnTo>
                <a:lnTo>
                  <a:pt x="1527810" y="1182688"/>
                </a:lnTo>
                <a:lnTo>
                  <a:pt x="1529080" y="1150938"/>
                </a:lnTo>
                <a:lnTo>
                  <a:pt x="1150620" y="1150938"/>
                </a:lnTo>
                <a:close/>
                <a:moveTo>
                  <a:pt x="690245" y="1150938"/>
                </a:moveTo>
                <a:lnTo>
                  <a:pt x="691197" y="1182688"/>
                </a:lnTo>
                <a:lnTo>
                  <a:pt x="692467" y="1213803"/>
                </a:lnTo>
                <a:lnTo>
                  <a:pt x="694690" y="1244918"/>
                </a:lnTo>
                <a:lnTo>
                  <a:pt x="696913" y="1275715"/>
                </a:lnTo>
                <a:lnTo>
                  <a:pt x="700087" y="1305878"/>
                </a:lnTo>
                <a:lnTo>
                  <a:pt x="703580" y="1336358"/>
                </a:lnTo>
                <a:lnTo>
                  <a:pt x="707390" y="1365885"/>
                </a:lnTo>
                <a:lnTo>
                  <a:pt x="711517" y="1395095"/>
                </a:lnTo>
                <a:lnTo>
                  <a:pt x="716597" y="1423988"/>
                </a:lnTo>
                <a:lnTo>
                  <a:pt x="721677" y="1452880"/>
                </a:lnTo>
                <a:lnTo>
                  <a:pt x="727393" y="1480820"/>
                </a:lnTo>
                <a:lnTo>
                  <a:pt x="733425" y="1508125"/>
                </a:lnTo>
                <a:lnTo>
                  <a:pt x="740093" y="1535430"/>
                </a:lnTo>
                <a:lnTo>
                  <a:pt x="747077" y="1561783"/>
                </a:lnTo>
                <a:lnTo>
                  <a:pt x="754380" y="1588135"/>
                </a:lnTo>
                <a:lnTo>
                  <a:pt x="762000" y="1613535"/>
                </a:lnTo>
                <a:lnTo>
                  <a:pt x="1068705" y="1613535"/>
                </a:lnTo>
                <a:lnTo>
                  <a:pt x="1068705" y="1150938"/>
                </a:lnTo>
                <a:lnTo>
                  <a:pt x="690245" y="1150938"/>
                </a:lnTo>
                <a:close/>
                <a:moveTo>
                  <a:pt x="175650" y="1150938"/>
                </a:moveTo>
                <a:lnTo>
                  <a:pt x="175895" y="1157137"/>
                </a:lnTo>
                <a:lnTo>
                  <a:pt x="177165" y="1180953"/>
                </a:lnTo>
                <a:lnTo>
                  <a:pt x="179706" y="1204770"/>
                </a:lnTo>
                <a:lnTo>
                  <a:pt x="182246" y="1228269"/>
                </a:lnTo>
                <a:lnTo>
                  <a:pt x="185422" y="1251450"/>
                </a:lnTo>
                <a:lnTo>
                  <a:pt x="189232" y="1274949"/>
                </a:lnTo>
                <a:lnTo>
                  <a:pt x="193678" y="1297496"/>
                </a:lnTo>
                <a:lnTo>
                  <a:pt x="198759" y="1320042"/>
                </a:lnTo>
                <a:lnTo>
                  <a:pt x="204158" y="1342906"/>
                </a:lnTo>
                <a:lnTo>
                  <a:pt x="210191" y="1365135"/>
                </a:lnTo>
                <a:lnTo>
                  <a:pt x="216860" y="1387364"/>
                </a:lnTo>
                <a:lnTo>
                  <a:pt x="223846" y="1408957"/>
                </a:lnTo>
                <a:lnTo>
                  <a:pt x="231467" y="1430868"/>
                </a:lnTo>
                <a:lnTo>
                  <a:pt x="239406" y="1452145"/>
                </a:lnTo>
                <a:lnTo>
                  <a:pt x="248298" y="1473103"/>
                </a:lnTo>
                <a:lnTo>
                  <a:pt x="257189" y="1493744"/>
                </a:lnTo>
                <a:lnTo>
                  <a:pt x="266716" y="1514703"/>
                </a:lnTo>
                <a:lnTo>
                  <a:pt x="277195" y="1535026"/>
                </a:lnTo>
                <a:lnTo>
                  <a:pt x="287674" y="1555032"/>
                </a:lnTo>
                <a:lnTo>
                  <a:pt x="298789" y="1574720"/>
                </a:lnTo>
                <a:lnTo>
                  <a:pt x="310221" y="1594091"/>
                </a:lnTo>
                <a:lnTo>
                  <a:pt x="322288" y="1613462"/>
                </a:lnTo>
                <a:lnTo>
                  <a:pt x="322335" y="1613535"/>
                </a:lnTo>
                <a:lnTo>
                  <a:pt x="670243" y="1613535"/>
                </a:lnTo>
                <a:lnTo>
                  <a:pt x="662940" y="1587500"/>
                </a:lnTo>
                <a:lnTo>
                  <a:pt x="655955" y="1561465"/>
                </a:lnTo>
                <a:lnTo>
                  <a:pt x="649287" y="1534478"/>
                </a:lnTo>
                <a:lnTo>
                  <a:pt x="643255" y="1507808"/>
                </a:lnTo>
                <a:lnTo>
                  <a:pt x="637540" y="1479868"/>
                </a:lnTo>
                <a:lnTo>
                  <a:pt x="632460" y="1451928"/>
                </a:lnTo>
                <a:lnTo>
                  <a:pt x="627380" y="1423670"/>
                </a:lnTo>
                <a:lnTo>
                  <a:pt x="622935" y="1394778"/>
                </a:lnTo>
                <a:lnTo>
                  <a:pt x="619125" y="1365568"/>
                </a:lnTo>
                <a:lnTo>
                  <a:pt x="614997" y="1336040"/>
                </a:lnTo>
                <a:lnTo>
                  <a:pt x="612140" y="1305878"/>
                </a:lnTo>
                <a:lnTo>
                  <a:pt x="609283" y="1275715"/>
                </a:lnTo>
                <a:lnTo>
                  <a:pt x="607060" y="1244918"/>
                </a:lnTo>
                <a:lnTo>
                  <a:pt x="605155" y="1213803"/>
                </a:lnTo>
                <a:lnTo>
                  <a:pt x="603885" y="1182688"/>
                </a:lnTo>
                <a:lnTo>
                  <a:pt x="603250" y="1150938"/>
                </a:lnTo>
                <a:lnTo>
                  <a:pt x="175650" y="1150938"/>
                </a:lnTo>
                <a:close/>
                <a:moveTo>
                  <a:pt x="1549083" y="606108"/>
                </a:moveTo>
                <a:lnTo>
                  <a:pt x="1556385" y="631825"/>
                </a:lnTo>
                <a:lnTo>
                  <a:pt x="1563370" y="657860"/>
                </a:lnTo>
                <a:lnTo>
                  <a:pt x="1569720" y="684848"/>
                </a:lnTo>
                <a:lnTo>
                  <a:pt x="1576070" y="712153"/>
                </a:lnTo>
                <a:lnTo>
                  <a:pt x="1581467" y="739458"/>
                </a:lnTo>
                <a:lnTo>
                  <a:pt x="1586547" y="767398"/>
                </a:lnTo>
                <a:lnTo>
                  <a:pt x="1591627" y="795973"/>
                </a:lnTo>
                <a:lnTo>
                  <a:pt x="1596073" y="824865"/>
                </a:lnTo>
                <a:lnTo>
                  <a:pt x="1600200" y="854393"/>
                </a:lnTo>
                <a:lnTo>
                  <a:pt x="1603693" y="883920"/>
                </a:lnTo>
                <a:lnTo>
                  <a:pt x="1607185" y="914083"/>
                </a:lnTo>
                <a:lnTo>
                  <a:pt x="1609725" y="944245"/>
                </a:lnTo>
                <a:lnTo>
                  <a:pt x="1611947" y="974725"/>
                </a:lnTo>
                <a:lnTo>
                  <a:pt x="1613535" y="1005840"/>
                </a:lnTo>
                <a:lnTo>
                  <a:pt x="1615123" y="1036955"/>
                </a:lnTo>
                <a:lnTo>
                  <a:pt x="1615757" y="1068705"/>
                </a:lnTo>
                <a:lnTo>
                  <a:pt x="2045016" y="1068705"/>
                </a:lnTo>
                <a:lnTo>
                  <a:pt x="2044700" y="1060601"/>
                </a:lnTo>
                <a:lnTo>
                  <a:pt x="2043430" y="1036784"/>
                </a:lnTo>
                <a:lnTo>
                  <a:pt x="2041207" y="1013285"/>
                </a:lnTo>
                <a:lnTo>
                  <a:pt x="2038349" y="990104"/>
                </a:lnTo>
                <a:lnTo>
                  <a:pt x="2035491" y="966605"/>
                </a:lnTo>
                <a:lnTo>
                  <a:pt x="2031681" y="943423"/>
                </a:lnTo>
                <a:lnTo>
                  <a:pt x="2026917" y="920559"/>
                </a:lnTo>
                <a:lnTo>
                  <a:pt x="2021836" y="897695"/>
                </a:lnTo>
                <a:lnTo>
                  <a:pt x="2016438" y="875149"/>
                </a:lnTo>
                <a:lnTo>
                  <a:pt x="2010404" y="852920"/>
                </a:lnTo>
                <a:lnTo>
                  <a:pt x="2003736" y="831009"/>
                </a:lnTo>
                <a:lnTo>
                  <a:pt x="1997067" y="809098"/>
                </a:lnTo>
                <a:lnTo>
                  <a:pt x="1989128" y="787504"/>
                </a:lnTo>
                <a:lnTo>
                  <a:pt x="1981189" y="765910"/>
                </a:lnTo>
                <a:lnTo>
                  <a:pt x="1972298" y="744634"/>
                </a:lnTo>
                <a:lnTo>
                  <a:pt x="1963406" y="723993"/>
                </a:lnTo>
                <a:lnTo>
                  <a:pt x="1953880" y="703352"/>
                </a:lnTo>
                <a:lnTo>
                  <a:pt x="1943401" y="683029"/>
                </a:lnTo>
                <a:lnTo>
                  <a:pt x="1933239" y="663023"/>
                </a:lnTo>
                <a:lnTo>
                  <a:pt x="1922124" y="643335"/>
                </a:lnTo>
                <a:lnTo>
                  <a:pt x="1910375" y="623646"/>
                </a:lnTo>
                <a:lnTo>
                  <a:pt x="1899375" y="606108"/>
                </a:lnTo>
                <a:lnTo>
                  <a:pt x="1549083" y="606108"/>
                </a:lnTo>
                <a:close/>
                <a:moveTo>
                  <a:pt x="1150620" y="606108"/>
                </a:moveTo>
                <a:lnTo>
                  <a:pt x="1150620" y="1068705"/>
                </a:lnTo>
                <a:lnTo>
                  <a:pt x="1529080" y="1068705"/>
                </a:lnTo>
                <a:lnTo>
                  <a:pt x="1527810" y="1036955"/>
                </a:lnTo>
                <a:lnTo>
                  <a:pt x="1526857" y="1005840"/>
                </a:lnTo>
                <a:lnTo>
                  <a:pt x="1524317" y="974725"/>
                </a:lnTo>
                <a:lnTo>
                  <a:pt x="1522095" y="943928"/>
                </a:lnTo>
                <a:lnTo>
                  <a:pt x="1518920" y="913448"/>
                </a:lnTo>
                <a:lnTo>
                  <a:pt x="1515745" y="883603"/>
                </a:lnTo>
                <a:lnTo>
                  <a:pt x="1511617" y="853758"/>
                </a:lnTo>
                <a:lnTo>
                  <a:pt x="1507490" y="824548"/>
                </a:lnTo>
                <a:lnTo>
                  <a:pt x="1502410" y="795655"/>
                </a:lnTo>
                <a:lnTo>
                  <a:pt x="1497013" y="767080"/>
                </a:lnTo>
                <a:lnTo>
                  <a:pt x="1491615" y="739140"/>
                </a:lnTo>
                <a:lnTo>
                  <a:pt x="1485583" y="711518"/>
                </a:lnTo>
                <a:lnTo>
                  <a:pt x="1479233" y="684213"/>
                </a:lnTo>
                <a:lnTo>
                  <a:pt x="1472247" y="657543"/>
                </a:lnTo>
                <a:lnTo>
                  <a:pt x="1464945" y="631508"/>
                </a:lnTo>
                <a:lnTo>
                  <a:pt x="1456690" y="606108"/>
                </a:lnTo>
                <a:lnTo>
                  <a:pt x="1150620" y="606108"/>
                </a:lnTo>
                <a:close/>
                <a:moveTo>
                  <a:pt x="762000" y="606108"/>
                </a:moveTo>
                <a:lnTo>
                  <a:pt x="754380" y="631508"/>
                </a:lnTo>
                <a:lnTo>
                  <a:pt x="747077" y="657543"/>
                </a:lnTo>
                <a:lnTo>
                  <a:pt x="740093" y="684213"/>
                </a:lnTo>
                <a:lnTo>
                  <a:pt x="733425" y="711518"/>
                </a:lnTo>
                <a:lnTo>
                  <a:pt x="727393" y="739140"/>
                </a:lnTo>
                <a:lnTo>
                  <a:pt x="721677" y="767080"/>
                </a:lnTo>
                <a:lnTo>
                  <a:pt x="716597" y="795655"/>
                </a:lnTo>
                <a:lnTo>
                  <a:pt x="711517" y="824548"/>
                </a:lnTo>
                <a:lnTo>
                  <a:pt x="707390" y="853758"/>
                </a:lnTo>
                <a:lnTo>
                  <a:pt x="703580" y="883603"/>
                </a:lnTo>
                <a:lnTo>
                  <a:pt x="700087" y="913448"/>
                </a:lnTo>
                <a:lnTo>
                  <a:pt x="696913" y="943928"/>
                </a:lnTo>
                <a:lnTo>
                  <a:pt x="694690" y="974725"/>
                </a:lnTo>
                <a:lnTo>
                  <a:pt x="692467" y="1005840"/>
                </a:lnTo>
                <a:lnTo>
                  <a:pt x="691197" y="1036955"/>
                </a:lnTo>
                <a:lnTo>
                  <a:pt x="690245" y="1068705"/>
                </a:lnTo>
                <a:lnTo>
                  <a:pt x="1068705" y="1068705"/>
                </a:lnTo>
                <a:lnTo>
                  <a:pt x="1068705" y="606108"/>
                </a:lnTo>
                <a:lnTo>
                  <a:pt x="762000" y="606108"/>
                </a:lnTo>
                <a:close/>
                <a:moveTo>
                  <a:pt x="321517" y="606108"/>
                </a:moveTo>
                <a:lnTo>
                  <a:pt x="310221" y="623646"/>
                </a:lnTo>
                <a:lnTo>
                  <a:pt x="298789" y="643335"/>
                </a:lnTo>
                <a:lnTo>
                  <a:pt x="287674" y="663023"/>
                </a:lnTo>
                <a:lnTo>
                  <a:pt x="277195" y="683029"/>
                </a:lnTo>
                <a:lnTo>
                  <a:pt x="266716" y="703352"/>
                </a:lnTo>
                <a:lnTo>
                  <a:pt x="257189" y="723993"/>
                </a:lnTo>
                <a:lnTo>
                  <a:pt x="248298" y="744634"/>
                </a:lnTo>
                <a:lnTo>
                  <a:pt x="239406" y="765910"/>
                </a:lnTo>
                <a:lnTo>
                  <a:pt x="231467" y="787504"/>
                </a:lnTo>
                <a:lnTo>
                  <a:pt x="223846" y="809098"/>
                </a:lnTo>
                <a:lnTo>
                  <a:pt x="216860" y="831009"/>
                </a:lnTo>
                <a:lnTo>
                  <a:pt x="210191" y="852920"/>
                </a:lnTo>
                <a:lnTo>
                  <a:pt x="204158" y="875149"/>
                </a:lnTo>
                <a:lnTo>
                  <a:pt x="198759" y="897695"/>
                </a:lnTo>
                <a:lnTo>
                  <a:pt x="193678" y="920559"/>
                </a:lnTo>
                <a:lnTo>
                  <a:pt x="189232" y="943423"/>
                </a:lnTo>
                <a:lnTo>
                  <a:pt x="185422" y="966605"/>
                </a:lnTo>
                <a:lnTo>
                  <a:pt x="182246" y="990104"/>
                </a:lnTo>
                <a:lnTo>
                  <a:pt x="179706" y="1013285"/>
                </a:lnTo>
                <a:lnTo>
                  <a:pt x="177165" y="1036784"/>
                </a:lnTo>
                <a:lnTo>
                  <a:pt x="175895" y="1060601"/>
                </a:lnTo>
                <a:lnTo>
                  <a:pt x="175580" y="1068705"/>
                </a:lnTo>
                <a:lnTo>
                  <a:pt x="603250" y="1068705"/>
                </a:lnTo>
                <a:lnTo>
                  <a:pt x="603885" y="1036955"/>
                </a:lnTo>
                <a:lnTo>
                  <a:pt x="605155" y="1005840"/>
                </a:lnTo>
                <a:lnTo>
                  <a:pt x="607060" y="974725"/>
                </a:lnTo>
                <a:lnTo>
                  <a:pt x="609283" y="944245"/>
                </a:lnTo>
                <a:lnTo>
                  <a:pt x="612140" y="914083"/>
                </a:lnTo>
                <a:lnTo>
                  <a:pt x="614997" y="883920"/>
                </a:lnTo>
                <a:lnTo>
                  <a:pt x="619125" y="854393"/>
                </a:lnTo>
                <a:lnTo>
                  <a:pt x="622935" y="824865"/>
                </a:lnTo>
                <a:lnTo>
                  <a:pt x="627380" y="795973"/>
                </a:lnTo>
                <a:lnTo>
                  <a:pt x="632460" y="767398"/>
                </a:lnTo>
                <a:lnTo>
                  <a:pt x="637540" y="739458"/>
                </a:lnTo>
                <a:lnTo>
                  <a:pt x="643255" y="712153"/>
                </a:lnTo>
                <a:lnTo>
                  <a:pt x="649287" y="684848"/>
                </a:lnTo>
                <a:lnTo>
                  <a:pt x="655955" y="657860"/>
                </a:lnTo>
                <a:lnTo>
                  <a:pt x="662940" y="631825"/>
                </a:lnTo>
                <a:lnTo>
                  <a:pt x="670243" y="606108"/>
                </a:lnTo>
                <a:lnTo>
                  <a:pt x="321517" y="606108"/>
                </a:lnTo>
                <a:close/>
                <a:moveTo>
                  <a:pt x="1150620" y="203835"/>
                </a:moveTo>
                <a:lnTo>
                  <a:pt x="1150620" y="523875"/>
                </a:lnTo>
                <a:lnTo>
                  <a:pt x="1428115" y="523875"/>
                </a:lnTo>
                <a:lnTo>
                  <a:pt x="1421447" y="507683"/>
                </a:lnTo>
                <a:lnTo>
                  <a:pt x="1414463" y="491490"/>
                </a:lnTo>
                <a:lnTo>
                  <a:pt x="1407477" y="476250"/>
                </a:lnTo>
                <a:lnTo>
                  <a:pt x="1400810" y="460693"/>
                </a:lnTo>
                <a:lnTo>
                  <a:pt x="1393507" y="445770"/>
                </a:lnTo>
                <a:lnTo>
                  <a:pt x="1386205" y="431165"/>
                </a:lnTo>
                <a:lnTo>
                  <a:pt x="1378267" y="416878"/>
                </a:lnTo>
                <a:lnTo>
                  <a:pt x="1370647" y="403225"/>
                </a:lnTo>
                <a:lnTo>
                  <a:pt x="1363027" y="389890"/>
                </a:lnTo>
                <a:lnTo>
                  <a:pt x="1355090" y="376555"/>
                </a:lnTo>
                <a:lnTo>
                  <a:pt x="1346835" y="363855"/>
                </a:lnTo>
                <a:lnTo>
                  <a:pt x="1338897" y="352108"/>
                </a:lnTo>
                <a:lnTo>
                  <a:pt x="1330325" y="340043"/>
                </a:lnTo>
                <a:lnTo>
                  <a:pt x="1321753" y="328613"/>
                </a:lnTo>
                <a:lnTo>
                  <a:pt x="1313180" y="317818"/>
                </a:lnTo>
                <a:lnTo>
                  <a:pt x="1304607" y="307023"/>
                </a:lnTo>
                <a:lnTo>
                  <a:pt x="1295400" y="297180"/>
                </a:lnTo>
                <a:lnTo>
                  <a:pt x="1286510" y="287655"/>
                </a:lnTo>
                <a:lnTo>
                  <a:pt x="1277303" y="278448"/>
                </a:lnTo>
                <a:lnTo>
                  <a:pt x="1268095" y="269558"/>
                </a:lnTo>
                <a:lnTo>
                  <a:pt x="1258887" y="261303"/>
                </a:lnTo>
                <a:lnTo>
                  <a:pt x="1249680" y="253365"/>
                </a:lnTo>
                <a:lnTo>
                  <a:pt x="1240155" y="246063"/>
                </a:lnTo>
                <a:lnTo>
                  <a:pt x="1230313" y="239395"/>
                </a:lnTo>
                <a:lnTo>
                  <a:pt x="1220787" y="233045"/>
                </a:lnTo>
                <a:lnTo>
                  <a:pt x="1210945" y="227330"/>
                </a:lnTo>
                <a:lnTo>
                  <a:pt x="1201103" y="222250"/>
                </a:lnTo>
                <a:lnTo>
                  <a:pt x="1191260" y="217170"/>
                </a:lnTo>
                <a:lnTo>
                  <a:pt x="1181100" y="213043"/>
                </a:lnTo>
                <a:lnTo>
                  <a:pt x="1170940" y="209550"/>
                </a:lnTo>
                <a:lnTo>
                  <a:pt x="1160780" y="206375"/>
                </a:lnTo>
                <a:lnTo>
                  <a:pt x="1150620" y="203835"/>
                </a:lnTo>
                <a:close/>
                <a:moveTo>
                  <a:pt x="1068705" y="203835"/>
                </a:moveTo>
                <a:lnTo>
                  <a:pt x="1058227" y="206375"/>
                </a:lnTo>
                <a:lnTo>
                  <a:pt x="1047750" y="209550"/>
                </a:lnTo>
                <a:lnTo>
                  <a:pt x="1037907" y="213043"/>
                </a:lnTo>
                <a:lnTo>
                  <a:pt x="1027747" y="217170"/>
                </a:lnTo>
                <a:lnTo>
                  <a:pt x="1017905" y="222250"/>
                </a:lnTo>
                <a:lnTo>
                  <a:pt x="1008380" y="227330"/>
                </a:lnTo>
                <a:lnTo>
                  <a:pt x="998220" y="233045"/>
                </a:lnTo>
                <a:lnTo>
                  <a:pt x="988695" y="239395"/>
                </a:lnTo>
                <a:lnTo>
                  <a:pt x="979170" y="246063"/>
                </a:lnTo>
                <a:lnTo>
                  <a:pt x="969645" y="253365"/>
                </a:lnTo>
                <a:lnTo>
                  <a:pt x="960120" y="261303"/>
                </a:lnTo>
                <a:lnTo>
                  <a:pt x="950595" y="269558"/>
                </a:lnTo>
                <a:lnTo>
                  <a:pt x="941387" y="278448"/>
                </a:lnTo>
                <a:lnTo>
                  <a:pt x="932497" y="287655"/>
                </a:lnTo>
                <a:lnTo>
                  <a:pt x="923290" y="297180"/>
                </a:lnTo>
                <a:lnTo>
                  <a:pt x="914400" y="307023"/>
                </a:lnTo>
                <a:lnTo>
                  <a:pt x="906145" y="317818"/>
                </a:lnTo>
                <a:lnTo>
                  <a:pt x="897255" y="328613"/>
                </a:lnTo>
                <a:lnTo>
                  <a:pt x="888683" y="340043"/>
                </a:lnTo>
                <a:lnTo>
                  <a:pt x="880427" y="352108"/>
                </a:lnTo>
                <a:lnTo>
                  <a:pt x="872173" y="363855"/>
                </a:lnTo>
                <a:lnTo>
                  <a:pt x="864235" y="376555"/>
                </a:lnTo>
                <a:lnTo>
                  <a:pt x="855980" y="389890"/>
                </a:lnTo>
                <a:lnTo>
                  <a:pt x="848360" y="403225"/>
                </a:lnTo>
                <a:lnTo>
                  <a:pt x="840740" y="416878"/>
                </a:lnTo>
                <a:lnTo>
                  <a:pt x="833120" y="431165"/>
                </a:lnTo>
                <a:lnTo>
                  <a:pt x="825817" y="445770"/>
                </a:lnTo>
                <a:lnTo>
                  <a:pt x="818515" y="460693"/>
                </a:lnTo>
                <a:lnTo>
                  <a:pt x="811213" y="476250"/>
                </a:lnTo>
                <a:lnTo>
                  <a:pt x="804545" y="491490"/>
                </a:lnTo>
                <a:lnTo>
                  <a:pt x="797560" y="507683"/>
                </a:lnTo>
                <a:lnTo>
                  <a:pt x="791210" y="523875"/>
                </a:lnTo>
                <a:lnTo>
                  <a:pt x="1068705" y="523875"/>
                </a:lnTo>
                <a:lnTo>
                  <a:pt x="1068705" y="203835"/>
                </a:lnTo>
                <a:close/>
                <a:moveTo>
                  <a:pt x="902594" y="196743"/>
                </a:moveTo>
                <a:lnTo>
                  <a:pt x="899283" y="197489"/>
                </a:lnTo>
                <a:lnTo>
                  <a:pt x="876419" y="202887"/>
                </a:lnTo>
                <a:lnTo>
                  <a:pt x="854190" y="208921"/>
                </a:lnTo>
                <a:lnTo>
                  <a:pt x="832279" y="215589"/>
                </a:lnTo>
                <a:lnTo>
                  <a:pt x="810368" y="222258"/>
                </a:lnTo>
                <a:lnTo>
                  <a:pt x="788457" y="230197"/>
                </a:lnTo>
                <a:lnTo>
                  <a:pt x="767181" y="238136"/>
                </a:lnTo>
                <a:lnTo>
                  <a:pt x="746222" y="247027"/>
                </a:lnTo>
                <a:lnTo>
                  <a:pt x="725264" y="255919"/>
                </a:lnTo>
                <a:lnTo>
                  <a:pt x="704623" y="265445"/>
                </a:lnTo>
                <a:lnTo>
                  <a:pt x="684299" y="275925"/>
                </a:lnTo>
                <a:lnTo>
                  <a:pt x="664293" y="286086"/>
                </a:lnTo>
                <a:lnTo>
                  <a:pt x="644605" y="297201"/>
                </a:lnTo>
                <a:lnTo>
                  <a:pt x="625234" y="308950"/>
                </a:lnTo>
                <a:lnTo>
                  <a:pt x="605863" y="320700"/>
                </a:lnTo>
                <a:lnTo>
                  <a:pt x="587128" y="333084"/>
                </a:lnTo>
                <a:lnTo>
                  <a:pt x="568709" y="345786"/>
                </a:lnTo>
                <a:lnTo>
                  <a:pt x="550609" y="359124"/>
                </a:lnTo>
                <a:lnTo>
                  <a:pt x="532826" y="373096"/>
                </a:lnTo>
                <a:lnTo>
                  <a:pt x="515043" y="386751"/>
                </a:lnTo>
                <a:lnTo>
                  <a:pt x="497895" y="401358"/>
                </a:lnTo>
                <a:lnTo>
                  <a:pt x="481382" y="416601"/>
                </a:lnTo>
                <a:lnTo>
                  <a:pt x="464869" y="431844"/>
                </a:lnTo>
                <a:lnTo>
                  <a:pt x="448674" y="447404"/>
                </a:lnTo>
                <a:lnTo>
                  <a:pt x="432796" y="463281"/>
                </a:lnTo>
                <a:lnTo>
                  <a:pt x="417871" y="479794"/>
                </a:lnTo>
                <a:lnTo>
                  <a:pt x="402946" y="496942"/>
                </a:lnTo>
                <a:lnTo>
                  <a:pt x="388339" y="513773"/>
                </a:lnTo>
                <a:lnTo>
                  <a:pt x="380221" y="523875"/>
                </a:lnTo>
                <a:lnTo>
                  <a:pt x="696913" y="523875"/>
                </a:lnTo>
                <a:lnTo>
                  <a:pt x="708025" y="494348"/>
                </a:lnTo>
                <a:lnTo>
                  <a:pt x="719773" y="465455"/>
                </a:lnTo>
                <a:lnTo>
                  <a:pt x="731837" y="437833"/>
                </a:lnTo>
                <a:lnTo>
                  <a:pt x="745173" y="410845"/>
                </a:lnTo>
                <a:lnTo>
                  <a:pt x="758190" y="385128"/>
                </a:lnTo>
                <a:lnTo>
                  <a:pt x="771843" y="360045"/>
                </a:lnTo>
                <a:lnTo>
                  <a:pt x="779145" y="348298"/>
                </a:lnTo>
                <a:lnTo>
                  <a:pt x="786130" y="336233"/>
                </a:lnTo>
                <a:lnTo>
                  <a:pt x="793433" y="324803"/>
                </a:lnTo>
                <a:lnTo>
                  <a:pt x="801053" y="313690"/>
                </a:lnTo>
                <a:lnTo>
                  <a:pt x="808355" y="302578"/>
                </a:lnTo>
                <a:lnTo>
                  <a:pt x="816293" y="291783"/>
                </a:lnTo>
                <a:lnTo>
                  <a:pt x="823913" y="281305"/>
                </a:lnTo>
                <a:lnTo>
                  <a:pt x="831850" y="271145"/>
                </a:lnTo>
                <a:lnTo>
                  <a:pt x="839470" y="261303"/>
                </a:lnTo>
                <a:lnTo>
                  <a:pt x="847725" y="251778"/>
                </a:lnTo>
                <a:lnTo>
                  <a:pt x="855980" y="242570"/>
                </a:lnTo>
                <a:lnTo>
                  <a:pt x="864235" y="233363"/>
                </a:lnTo>
                <a:lnTo>
                  <a:pt x="872490" y="224473"/>
                </a:lnTo>
                <a:lnTo>
                  <a:pt x="881063" y="216535"/>
                </a:lnTo>
                <a:lnTo>
                  <a:pt x="889635" y="207963"/>
                </a:lnTo>
                <a:lnTo>
                  <a:pt x="898525" y="200343"/>
                </a:lnTo>
                <a:lnTo>
                  <a:pt x="902594" y="196743"/>
                </a:lnTo>
                <a:close/>
                <a:moveTo>
                  <a:pt x="1315730" y="196178"/>
                </a:moveTo>
                <a:lnTo>
                  <a:pt x="1320800" y="200343"/>
                </a:lnTo>
                <a:lnTo>
                  <a:pt x="1329690" y="207963"/>
                </a:lnTo>
                <a:lnTo>
                  <a:pt x="1337945" y="216535"/>
                </a:lnTo>
                <a:lnTo>
                  <a:pt x="1346517" y="224473"/>
                </a:lnTo>
                <a:lnTo>
                  <a:pt x="1355090" y="233363"/>
                </a:lnTo>
                <a:lnTo>
                  <a:pt x="1363027" y="242570"/>
                </a:lnTo>
                <a:lnTo>
                  <a:pt x="1371600" y="251778"/>
                </a:lnTo>
                <a:lnTo>
                  <a:pt x="1379537" y="261303"/>
                </a:lnTo>
                <a:lnTo>
                  <a:pt x="1387157" y="271145"/>
                </a:lnTo>
                <a:lnTo>
                  <a:pt x="1395413" y="281305"/>
                </a:lnTo>
                <a:lnTo>
                  <a:pt x="1403033" y="291783"/>
                </a:lnTo>
                <a:lnTo>
                  <a:pt x="1410653" y="302578"/>
                </a:lnTo>
                <a:lnTo>
                  <a:pt x="1417955" y="313690"/>
                </a:lnTo>
                <a:lnTo>
                  <a:pt x="1425575" y="324803"/>
                </a:lnTo>
                <a:lnTo>
                  <a:pt x="1432877" y="336233"/>
                </a:lnTo>
                <a:lnTo>
                  <a:pt x="1439863" y="348298"/>
                </a:lnTo>
                <a:lnTo>
                  <a:pt x="1447165" y="360045"/>
                </a:lnTo>
                <a:lnTo>
                  <a:pt x="1461135" y="385128"/>
                </a:lnTo>
                <a:lnTo>
                  <a:pt x="1474153" y="410845"/>
                </a:lnTo>
                <a:lnTo>
                  <a:pt x="1487170" y="437833"/>
                </a:lnTo>
                <a:lnTo>
                  <a:pt x="1499553" y="465455"/>
                </a:lnTo>
                <a:lnTo>
                  <a:pt x="1510983" y="494348"/>
                </a:lnTo>
                <a:lnTo>
                  <a:pt x="1522095" y="523875"/>
                </a:lnTo>
                <a:lnTo>
                  <a:pt x="1840331" y="523875"/>
                </a:lnTo>
                <a:lnTo>
                  <a:pt x="1832574" y="513773"/>
                </a:lnTo>
                <a:lnTo>
                  <a:pt x="1817967" y="496942"/>
                </a:lnTo>
                <a:lnTo>
                  <a:pt x="1802724" y="479794"/>
                </a:lnTo>
                <a:lnTo>
                  <a:pt x="1787481" y="463281"/>
                </a:lnTo>
                <a:lnTo>
                  <a:pt x="1771921" y="447404"/>
                </a:lnTo>
                <a:lnTo>
                  <a:pt x="1756044" y="431844"/>
                </a:lnTo>
                <a:lnTo>
                  <a:pt x="1739531" y="416601"/>
                </a:lnTo>
                <a:lnTo>
                  <a:pt x="1722383" y="401358"/>
                </a:lnTo>
                <a:lnTo>
                  <a:pt x="1705553" y="386751"/>
                </a:lnTo>
                <a:lnTo>
                  <a:pt x="1687770" y="373096"/>
                </a:lnTo>
                <a:lnTo>
                  <a:pt x="1670304" y="359124"/>
                </a:lnTo>
                <a:lnTo>
                  <a:pt x="1652203" y="345786"/>
                </a:lnTo>
                <a:lnTo>
                  <a:pt x="1633468" y="333084"/>
                </a:lnTo>
                <a:lnTo>
                  <a:pt x="1614415" y="320700"/>
                </a:lnTo>
                <a:lnTo>
                  <a:pt x="1595679" y="308950"/>
                </a:lnTo>
                <a:lnTo>
                  <a:pt x="1575991" y="297201"/>
                </a:lnTo>
                <a:lnTo>
                  <a:pt x="1556302" y="286086"/>
                </a:lnTo>
                <a:lnTo>
                  <a:pt x="1536296" y="275925"/>
                </a:lnTo>
                <a:lnTo>
                  <a:pt x="1515973" y="265445"/>
                </a:lnTo>
                <a:lnTo>
                  <a:pt x="1495332" y="255919"/>
                </a:lnTo>
                <a:lnTo>
                  <a:pt x="1474691" y="247027"/>
                </a:lnTo>
                <a:lnTo>
                  <a:pt x="1453415" y="238136"/>
                </a:lnTo>
                <a:lnTo>
                  <a:pt x="1431821" y="230197"/>
                </a:lnTo>
                <a:lnTo>
                  <a:pt x="1410227" y="222258"/>
                </a:lnTo>
                <a:lnTo>
                  <a:pt x="1388316" y="215589"/>
                </a:lnTo>
                <a:lnTo>
                  <a:pt x="1366405" y="208921"/>
                </a:lnTo>
                <a:lnTo>
                  <a:pt x="1344176" y="202887"/>
                </a:lnTo>
                <a:lnTo>
                  <a:pt x="1321630" y="197489"/>
                </a:lnTo>
                <a:lnTo>
                  <a:pt x="1315730" y="196178"/>
                </a:lnTo>
                <a:close/>
                <a:moveTo>
                  <a:pt x="1109345" y="0"/>
                </a:moveTo>
                <a:lnTo>
                  <a:pt x="1138237" y="318"/>
                </a:lnTo>
                <a:lnTo>
                  <a:pt x="1166495" y="1588"/>
                </a:lnTo>
                <a:lnTo>
                  <a:pt x="1195070" y="3493"/>
                </a:lnTo>
                <a:lnTo>
                  <a:pt x="1223010" y="5715"/>
                </a:lnTo>
                <a:lnTo>
                  <a:pt x="1250950" y="9208"/>
                </a:lnTo>
                <a:lnTo>
                  <a:pt x="1278573" y="13018"/>
                </a:lnTo>
                <a:lnTo>
                  <a:pt x="1306195" y="17780"/>
                </a:lnTo>
                <a:lnTo>
                  <a:pt x="1333183" y="22860"/>
                </a:lnTo>
                <a:lnTo>
                  <a:pt x="1360487" y="28575"/>
                </a:lnTo>
                <a:lnTo>
                  <a:pt x="1386840" y="34925"/>
                </a:lnTo>
                <a:lnTo>
                  <a:pt x="1413510" y="42228"/>
                </a:lnTo>
                <a:lnTo>
                  <a:pt x="1439545" y="50165"/>
                </a:lnTo>
                <a:lnTo>
                  <a:pt x="1465580" y="58420"/>
                </a:lnTo>
                <a:lnTo>
                  <a:pt x="1490980" y="67628"/>
                </a:lnTo>
                <a:lnTo>
                  <a:pt x="1516380" y="77153"/>
                </a:lnTo>
                <a:lnTo>
                  <a:pt x="1541463" y="87313"/>
                </a:lnTo>
                <a:lnTo>
                  <a:pt x="1566227" y="98108"/>
                </a:lnTo>
                <a:lnTo>
                  <a:pt x="1590675" y="109538"/>
                </a:lnTo>
                <a:lnTo>
                  <a:pt x="1614805" y="121603"/>
                </a:lnTo>
                <a:lnTo>
                  <a:pt x="1638617" y="134303"/>
                </a:lnTo>
                <a:lnTo>
                  <a:pt x="1662113" y="147320"/>
                </a:lnTo>
                <a:lnTo>
                  <a:pt x="1684973" y="160655"/>
                </a:lnTo>
                <a:lnTo>
                  <a:pt x="1707833" y="174943"/>
                </a:lnTo>
                <a:lnTo>
                  <a:pt x="1730057" y="189865"/>
                </a:lnTo>
                <a:lnTo>
                  <a:pt x="1751965" y="204788"/>
                </a:lnTo>
                <a:lnTo>
                  <a:pt x="1773555" y="220663"/>
                </a:lnTo>
                <a:lnTo>
                  <a:pt x="1794510" y="236855"/>
                </a:lnTo>
                <a:lnTo>
                  <a:pt x="1815465" y="253683"/>
                </a:lnTo>
                <a:lnTo>
                  <a:pt x="1835785" y="270510"/>
                </a:lnTo>
                <a:lnTo>
                  <a:pt x="1855787" y="288290"/>
                </a:lnTo>
                <a:lnTo>
                  <a:pt x="1875473" y="306705"/>
                </a:lnTo>
                <a:lnTo>
                  <a:pt x="1894205" y="325120"/>
                </a:lnTo>
                <a:lnTo>
                  <a:pt x="1912937" y="344488"/>
                </a:lnTo>
                <a:lnTo>
                  <a:pt x="1931035" y="363538"/>
                </a:lnTo>
                <a:lnTo>
                  <a:pt x="1948815" y="383540"/>
                </a:lnTo>
                <a:lnTo>
                  <a:pt x="1965643" y="403860"/>
                </a:lnTo>
                <a:lnTo>
                  <a:pt x="1982470" y="424815"/>
                </a:lnTo>
                <a:lnTo>
                  <a:pt x="1998663" y="445770"/>
                </a:lnTo>
                <a:lnTo>
                  <a:pt x="2014537" y="467360"/>
                </a:lnTo>
                <a:lnTo>
                  <a:pt x="2029777" y="489268"/>
                </a:lnTo>
                <a:lnTo>
                  <a:pt x="2044383" y="511493"/>
                </a:lnTo>
                <a:lnTo>
                  <a:pt x="2058670" y="534353"/>
                </a:lnTo>
                <a:lnTo>
                  <a:pt x="2072005" y="557213"/>
                </a:lnTo>
                <a:lnTo>
                  <a:pt x="2085023" y="580708"/>
                </a:lnTo>
                <a:lnTo>
                  <a:pt x="2097723" y="604520"/>
                </a:lnTo>
                <a:lnTo>
                  <a:pt x="2109787" y="628650"/>
                </a:lnTo>
                <a:lnTo>
                  <a:pt x="2121217" y="653098"/>
                </a:lnTo>
                <a:lnTo>
                  <a:pt x="2132013" y="677863"/>
                </a:lnTo>
                <a:lnTo>
                  <a:pt x="2142173" y="702945"/>
                </a:lnTo>
                <a:lnTo>
                  <a:pt x="2152015" y="728345"/>
                </a:lnTo>
                <a:lnTo>
                  <a:pt x="2160905" y="754063"/>
                </a:lnTo>
                <a:lnTo>
                  <a:pt x="2169160" y="779780"/>
                </a:lnTo>
                <a:lnTo>
                  <a:pt x="2177097" y="805815"/>
                </a:lnTo>
                <a:lnTo>
                  <a:pt x="2184400" y="832485"/>
                </a:lnTo>
                <a:lnTo>
                  <a:pt x="2190750" y="859473"/>
                </a:lnTo>
                <a:lnTo>
                  <a:pt x="2196465" y="886143"/>
                </a:lnTo>
                <a:lnTo>
                  <a:pt x="2201863" y="913448"/>
                </a:lnTo>
                <a:lnTo>
                  <a:pt x="2206307" y="940753"/>
                </a:lnTo>
                <a:lnTo>
                  <a:pt x="2210435" y="968375"/>
                </a:lnTo>
                <a:lnTo>
                  <a:pt x="2213610" y="996315"/>
                </a:lnTo>
                <a:lnTo>
                  <a:pt x="2215833" y="1024255"/>
                </a:lnTo>
                <a:lnTo>
                  <a:pt x="2217737" y="1052830"/>
                </a:lnTo>
                <a:lnTo>
                  <a:pt x="2219007" y="1081088"/>
                </a:lnTo>
                <a:lnTo>
                  <a:pt x="2219325" y="1109980"/>
                </a:lnTo>
                <a:lnTo>
                  <a:pt x="2219007" y="1138238"/>
                </a:lnTo>
                <a:lnTo>
                  <a:pt x="2217737" y="1166813"/>
                </a:lnTo>
                <a:lnTo>
                  <a:pt x="2215833" y="1195388"/>
                </a:lnTo>
                <a:lnTo>
                  <a:pt x="2213610" y="1223328"/>
                </a:lnTo>
                <a:lnTo>
                  <a:pt x="2210435" y="1250950"/>
                </a:lnTo>
                <a:lnTo>
                  <a:pt x="2206307" y="1278573"/>
                </a:lnTo>
                <a:lnTo>
                  <a:pt x="2201863" y="1306195"/>
                </a:lnTo>
                <a:lnTo>
                  <a:pt x="2196465" y="1333500"/>
                </a:lnTo>
                <a:lnTo>
                  <a:pt x="2190750" y="1360488"/>
                </a:lnTo>
                <a:lnTo>
                  <a:pt x="2184400" y="1387158"/>
                </a:lnTo>
                <a:lnTo>
                  <a:pt x="2177097" y="1413510"/>
                </a:lnTo>
                <a:lnTo>
                  <a:pt x="2169160" y="1439545"/>
                </a:lnTo>
                <a:lnTo>
                  <a:pt x="2160905" y="1465898"/>
                </a:lnTo>
                <a:lnTo>
                  <a:pt x="2152015" y="1491298"/>
                </a:lnTo>
                <a:lnTo>
                  <a:pt x="2142173" y="1516380"/>
                </a:lnTo>
                <a:lnTo>
                  <a:pt x="2132013" y="1541463"/>
                </a:lnTo>
                <a:lnTo>
                  <a:pt x="2121217" y="1566545"/>
                </a:lnTo>
                <a:lnTo>
                  <a:pt x="2109787" y="1590675"/>
                </a:lnTo>
                <a:lnTo>
                  <a:pt x="2097723" y="1614805"/>
                </a:lnTo>
                <a:lnTo>
                  <a:pt x="2085023" y="1638618"/>
                </a:lnTo>
                <a:lnTo>
                  <a:pt x="2072005" y="1662113"/>
                </a:lnTo>
                <a:lnTo>
                  <a:pt x="2058670" y="1685290"/>
                </a:lnTo>
                <a:lnTo>
                  <a:pt x="2044383" y="1707833"/>
                </a:lnTo>
                <a:lnTo>
                  <a:pt x="2029777" y="1730058"/>
                </a:lnTo>
                <a:lnTo>
                  <a:pt x="2014537" y="1751965"/>
                </a:lnTo>
                <a:lnTo>
                  <a:pt x="1998663" y="1773555"/>
                </a:lnTo>
                <a:lnTo>
                  <a:pt x="1982470" y="1794828"/>
                </a:lnTo>
                <a:lnTo>
                  <a:pt x="1965643" y="1815465"/>
                </a:lnTo>
                <a:lnTo>
                  <a:pt x="1948815" y="1835785"/>
                </a:lnTo>
                <a:lnTo>
                  <a:pt x="1931035" y="1855788"/>
                </a:lnTo>
                <a:lnTo>
                  <a:pt x="1912937" y="1875473"/>
                </a:lnTo>
                <a:lnTo>
                  <a:pt x="1894205" y="1894205"/>
                </a:lnTo>
                <a:lnTo>
                  <a:pt x="1875473" y="1913255"/>
                </a:lnTo>
                <a:lnTo>
                  <a:pt x="1855787" y="1931353"/>
                </a:lnTo>
                <a:lnTo>
                  <a:pt x="1835785" y="1948815"/>
                </a:lnTo>
                <a:lnTo>
                  <a:pt x="1815465" y="1966278"/>
                </a:lnTo>
                <a:lnTo>
                  <a:pt x="1794510" y="1982788"/>
                </a:lnTo>
                <a:lnTo>
                  <a:pt x="1773555" y="1998980"/>
                </a:lnTo>
                <a:lnTo>
                  <a:pt x="1751965" y="2014538"/>
                </a:lnTo>
                <a:lnTo>
                  <a:pt x="1730057" y="2030095"/>
                </a:lnTo>
                <a:lnTo>
                  <a:pt x="1707833" y="2044700"/>
                </a:lnTo>
                <a:lnTo>
                  <a:pt x="1684973" y="2058670"/>
                </a:lnTo>
                <a:lnTo>
                  <a:pt x="1662113" y="2072323"/>
                </a:lnTo>
                <a:lnTo>
                  <a:pt x="1638617" y="2085340"/>
                </a:lnTo>
                <a:lnTo>
                  <a:pt x="1614805" y="2098040"/>
                </a:lnTo>
                <a:lnTo>
                  <a:pt x="1590675" y="2109788"/>
                </a:lnTo>
                <a:lnTo>
                  <a:pt x="1566227" y="2121535"/>
                </a:lnTo>
                <a:lnTo>
                  <a:pt x="1541463" y="2132330"/>
                </a:lnTo>
                <a:lnTo>
                  <a:pt x="1516380" y="2142490"/>
                </a:lnTo>
                <a:lnTo>
                  <a:pt x="1490980" y="2152333"/>
                </a:lnTo>
                <a:lnTo>
                  <a:pt x="1465580" y="2160905"/>
                </a:lnTo>
                <a:lnTo>
                  <a:pt x="1439545" y="2169478"/>
                </a:lnTo>
                <a:lnTo>
                  <a:pt x="1413510" y="2177098"/>
                </a:lnTo>
                <a:lnTo>
                  <a:pt x="1386840" y="2184400"/>
                </a:lnTo>
                <a:lnTo>
                  <a:pt x="1360487" y="2191068"/>
                </a:lnTo>
                <a:lnTo>
                  <a:pt x="1333183" y="2196783"/>
                </a:lnTo>
                <a:lnTo>
                  <a:pt x="1306195" y="2202180"/>
                </a:lnTo>
                <a:lnTo>
                  <a:pt x="1278573" y="2206625"/>
                </a:lnTo>
                <a:lnTo>
                  <a:pt x="1250950" y="2210753"/>
                </a:lnTo>
                <a:lnTo>
                  <a:pt x="1223010" y="2213610"/>
                </a:lnTo>
                <a:lnTo>
                  <a:pt x="1195070" y="2215833"/>
                </a:lnTo>
                <a:lnTo>
                  <a:pt x="1166495" y="2218055"/>
                </a:lnTo>
                <a:lnTo>
                  <a:pt x="1138237" y="2219008"/>
                </a:lnTo>
                <a:lnTo>
                  <a:pt x="1109345" y="2219325"/>
                </a:lnTo>
                <a:lnTo>
                  <a:pt x="1081087" y="2219008"/>
                </a:lnTo>
                <a:lnTo>
                  <a:pt x="1052513" y="2218055"/>
                </a:lnTo>
                <a:lnTo>
                  <a:pt x="1023937" y="2215833"/>
                </a:lnTo>
                <a:lnTo>
                  <a:pt x="995997" y="2213610"/>
                </a:lnTo>
                <a:lnTo>
                  <a:pt x="968375" y="2210753"/>
                </a:lnTo>
                <a:lnTo>
                  <a:pt x="940753" y="2206625"/>
                </a:lnTo>
                <a:lnTo>
                  <a:pt x="913130" y="2202180"/>
                </a:lnTo>
                <a:lnTo>
                  <a:pt x="886143" y="2196783"/>
                </a:lnTo>
                <a:lnTo>
                  <a:pt x="858837" y="2191068"/>
                </a:lnTo>
                <a:lnTo>
                  <a:pt x="832167" y="2184400"/>
                </a:lnTo>
                <a:lnTo>
                  <a:pt x="805815" y="2177098"/>
                </a:lnTo>
                <a:lnTo>
                  <a:pt x="779780" y="2169478"/>
                </a:lnTo>
                <a:lnTo>
                  <a:pt x="753427" y="2160905"/>
                </a:lnTo>
                <a:lnTo>
                  <a:pt x="728027" y="2152333"/>
                </a:lnTo>
                <a:lnTo>
                  <a:pt x="702627" y="2142490"/>
                </a:lnTo>
                <a:lnTo>
                  <a:pt x="677863" y="2132330"/>
                </a:lnTo>
                <a:lnTo>
                  <a:pt x="652780" y="2121535"/>
                </a:lnTo>
                <a:lnTo>
                  <a:pt x="628650" y="2109788"/>
                </a:lnTo>
                <a:lnTo>
                  <a:pt x="604520" y="2098040"/>
                </a:lnTo>
                <a:lnTo>
                  <a:pt x="580707" y="2085340"/>
                </a:lnTo>
                <a:lnTo>
                  <a:pt x="557213" y="2072323"/>
                </a:lnTo>
                <a:lnTo>
                  <a:pt x="534035" y="2058670"/>
                </a:lnTo>
                <a:lnTo>
                  <a:pt x="511493" y="2044700"/>
                </a:lnTo>
                <a:lnTo>
                  <a:pt x="488950" y="2030095"/>
                </a:lnTo>
                <a:lnTo>
                  <a:pt x="467043" y="2014538"/>
                </a:lnTo>
                <a:lnTo>
                  <a:pt x="445770" y="1998980"/>
                </a:lnTo>
                <a:lnTo>
                  <a:pt x="424497" y="1982788"/>
                </a:lnTo>
                <a:lnTo>
                  <a:pt x="403860" y="1966278"/>
                </a:lnTo>
                <a:lnTo>
                  <a:pt x="383540" y="1948815"/>
                </a:lnTo>
                <a:lnTo>
                  <a:pt x="363537" y="1931353"/>
                </a:lnTo>
                <a:lnTo>
                  <a:pt x="344170" y="1913255"/>
                </a:lnTo>
                <a:lnTo>
                  <a:pt x="325120" y="1894205"/>
                </a:lnTo>
                <a:lnTo>
                  <a:pt x="306387" y="1875473"/>
                </a:lnTo>
                <a:lnTo>
                  <a:pt x="287973" y="1855788"/>
                </a:lnTo>
                <a:lnTo>
                  <a:pt x="270510" y="1835785"/>
                </a:lnTo>
                <a:lnTo>
                  <a:pt x="253365" y="1815465"/>
                </a:lnTo>
                <a:lnTo>
                  <a:pt x="236537" y="1794828"/>
                </a:lnTo>
                <a:lnTo>
                  <a:pt x="220345" y="1773555"/>
                </a:lnTo>
                <a:lnTo>
                  <a:pt x="204787" y="1751965"/>
                </a:lnTo>
                <a:lnTo>
                  <a:pt x="189230" y="1730058"/>
                </a:lnTo>
                <a:lnTo>
                  <a:pt x="174625" y="1707833"/>
                </a:lnTo>
                <a:lnTo>
                  <a:pt x="160655" y="1685290"/>
                </a:lnTo>
                <a:lnTo>
                  <a:pt x="147003" y="1662113"/>
                </a:lnTo>
                <a:lnTo>
                  <a:pt x="133985" y="1638618"/>
                </a:lnTo>
                <a:lnTo>
                  <a:pt x="121285" y="1614805"/>
                </a:lnTo>
                <a:lnTo>
                  <a:pt x="109537" y="1590675"/>
                </a:lnTo>
                <a:lnTo>
                  <a:pt x="97790" y="1566545"/>
                </a:lnTo>
                <a:lnTo>
                  <a:pt x="86995" y="1541463"/>
                </a:lnTo>
                <a:lnTo>
                  <a:pt x="77153" y="1516380"/>
                </a:lnTo>
                <a:lnTo>
                  <a:pt x="67627" y="1491298"/>
                </a:lnTo>
                <a:lnTo>
                  <a:pt x="58420" y="1465898"/>
                </a:lnTo>
                <a:lnTo>
                  <a:pt x="49847" y="1439545"/>
                </a:lnTo>
                <a:lnTo>
                  <a:pt x="42227" y="1413510"/>
                </a:lnTo>
                <a:lnTo>
                  <a:pt x="34925" y="1387158"/>
                </a:lnTo>
                <a:lnTo>
                  <a:pt x="28257" y="1360488"/>
                </a:lnTo>
                <a:lnTo>
                  <a:pt x="22543" y="1333500"/>
                </a:lnTo>
                <a:lnTo>
                  <a:pt x="17145" y="1306195"/>
                </a:lnTo>
                <a:lnTo>
                  <a:pt x="13017" y="1278573"/>
                </a:lnTo>
                <a:lnTo>
                  <a:pt x="9207" y="1250950"/>
                </a:lnTo>
                <a:lnTo>
                  <a:pt x="5715" y="1223328"/>
                </a:lnTo>
                <a:lnTo>
                  <a:pt x="3175" y="1195388"/>
                </a:lnTo>
                <a:lnTo>
                  <a:pt x="1270" y="1166813"/>
                </a:lnTo>
                <a:lnTo>
                  <a:pt x="317" y="1138238"/>
                </a:lnTo>
                <a:lnTo>
                  <a:pt x="0" y="1109980"/>
                </a:lnTo>
                <a:lnTo>
                  <a:pt x="317" y="1081088"/>
                </a:lnTo>
                <a:lnTo>
                  <a:pt x="1270" y="1052830"/>
                </a:lnTo>
                <a:lnTo>
                  <a:pt x="3175" y="1024255"/>
                </a:lnTo>
                <a:lnTo>
                  <a:pt x="5715" y="996315"/>
                </a:lnTo>
                <a:lnTo>
                  <a:pt x="9207" y="968375"/>
                </a:lnTo>
                <a:lnTo>
                  <a:pt x="13017" y="940753"/>
                </a:lnTo>
                <a:lnTo>
                  <a:pt x="17145" y="913448"/>
                </a:lnTo>
                <a:lnTo>
                  <a:pt x="22543" y="886143"/>
                </a:lnTo>
                <a:lnTo>
                  <a:pt x="28257" y="859473"/>
                </a:lnTo>
                <a:lnTo>
                  <a:pt x="34925" y="832485"/>
                </a:lnTo>
                <a:lnTo>
                  <a:pt x="42227" y="805815"/>
                </a:lnTo>
                <a:lnTo>
                  <a:pt x="49847" y="779780"/>
                </a:lnTo>
                <a:lnTo>
                  <a:pt x="58420" y="754063"/>
                </a:lnTo>
                <a:lnTo>
                  <a:pt x="67627" y="728345"/>
                </a:lnTo>
                <a:lnTo>
                  <a:pt x="77153" y="702945"/>
                </a:lnTo>
                <a:lnTo>
                  <a:pt x="86995" y="677863"/>
                </a:lnTo>
                <a:lnTo>
                  <a:pt x="97790" y="653098"/>
                </a:lnTo>
                <a:lnTo>
                  <a:pt x="109537" y="628650"/>
                </a:lnTo>
                <a:lnTo>
                  <a:pt x="121285" y="604520"/>
                </a:lnTo>
                <a:lnTo>
                  <a:pt x="133985" y="580708"/>
                </a:lnTo>
                <a:lnTo>
                  <a:pt x="147003" y="557213"/>
                </a:lnTo>
                <a:lnTo>
                  <a:pt x="160655" y="534353"/>
                </a:lnTo>
                <a:lnTo>
                  <a:pt x="174625" y="511493"/>
                </a:lnTo>
                <a:lnTo>
                  <a:pt x="189230" y="489268"/>
                </a:lnTo>
                <a:lnTo>
                  <a:pt x="204787" y="467360"/>
                </a:lnTo>
                <a:lnTo>
                  <a:pt x="220345" y="445770"/>
                </a:lnTo>
                <a:lnTo>
                  <a:pt x="236537" y="424815"/>
                </a:lnTo>
                <a:lnTo>
                  <a:pt x="253365" y="403860"/>
                </a:lnTo>
                <a:lnTo>
                  <a:pt x="270510" y="383540"/>
                </a:lnTo>
                <a:lnTo>
                  <a:pt x="287973" y="363538"/>
                </a:lnTo>
                <a:lnTo>
                  <a:pt x="306387" y="344488"/>
                </a:lnTo>
                <a:lnTo>
                  <a:pt x="325120" y="325120"/>
                </a:lnTo>
                <a:lnTo>
                  <a:pt x="344170" y="306705"/>
                </a:lnTo>
                <a:lnTo>
                  <a:pt x="363537" y="288290"/>
                </a:lnTo>
                <a:lnTo>
                  <a:pt x="383540" y="270510"/>
                </a:lnTo>
                <a:lnTo>
                  <a:pt x="403860" y="253683"/>
                </a:lnTo>
                <a:lnTo>
                  <a:pt x="424497" y="236855"/>
                </a:lnTo>
                <a:lnTo>
                  <a:pt x="445770" y="220663"/>
                </a:lnTo>
                <a:lnTo>
                  <a:pt x="467043" y="204788"/>
                </a:lnTo>
                <a:lnTo>
                  <a:pt x="488950" y="189865"/>
                </a:lnTo>
                <a:lnTo>
                  <a:pt x="511493" y="174943"/>
                </a:lnTo>
                <a:lnTo>
                  <a:pt x="534035" y="160655"/>
                </a:lnTo>
                <a:lnTo>
                  <a:pt x="557213" y="147320"/>
                </a:lnTo>
                <a:lnTo>
                  <a:pt x="580707" y="134303"/>
                </a:lnTo>
                <a:lnTo>
                  <a:pt x="604520" y="121603"/>
                </a:lnTo>
                <a:lnTo>
                  <a:pt x="628650" y="109538"/>
                </a:lnTo>
                <a:lnTo>
                  <a:pt x="652780" y="98108"/>
                </a:lnTo>
                <a:lnTo>
                  <a:pt x="677863" y="87313"/>
                </a:lnTo>
                <a:lnTo>
                  <a:pt x="702627" y="77153"/>
                </a:lnTo>
                <a:lnTo>
                  <a:pt x="728027" y="67628"/>
                </a:lnTo>
                <a:lnTo>
                  <a:pt x="753427" y="58420"/>
                </a:lnTo>
                <a:lnTo>
                  <a:pt x="779780" y="50165"/>
                </a:lnTo>
                <a:lnTo>
                  <a:pt x="805815" y="42228"/>
                </a:lnTo>
                <a:lnTo>
                  <a:pt x="832167" y="34925"/>
                </a:lnTo>
                <a:lnTo>
                  <a:pt x="858837" y="28575"/>
                </a:lnTo>
                <a:lnTo>
                  <a:pt x="886143" y="22860"/>
                </a:lnTo>
                <a:lnTo>
                  <a:pt x="913130" y="17780"/>
                </a:lnTo>
                <a:lnTo>
                  <a:pt x="940753" y="13018"/>
                </a:lnTo>
                <a:lnTo>
                  <a:pt x="968375" y="9208"/>
                </a:lnTo>
                <a:lnTo>
                  <a:pt x="995997" y="5715"/>
                </a:lnTo>
                <a:lnTo>
                  <a:pt x="1023937" y="3493"/>
                </a:lnTo>
                <a:lnTo>
                  <a:pt x="1052513" y="1588"/>
                </a:lnTo>
                <a:lnTo>
                  <a:pt x="1081087" y="318"/>
                </a:lnTo>
                <a:lnTo>
                  <a:pt x="1109345" y="0"/>
                </a:lnTo>
                <a:close/>
              </a:path>
            </a:pathLst>
          </a:custGeom>
          <a:solidFill>
            <a:srgbClr val="3EA9D3"/>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ndParaRPr>
          </a:p>
        </p:txBody>
      </p:sp>
      <p:sp>
        <p:nvSpPr>
          <p:cNvPr id="26" name="文本框 25"/>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实施计划</a:t>
            </a:r>
            <a:endParaRPr lang="zh-CN" altLang="en-US" sz="4400" dirty="0" smtClean="0">
              <a:solidFill>
                <a:srgbClr val="595959"/>
              </a:solidFill>
              <a:latin typeface="+mj-ea"/>
              <a:ea typeface="+mj-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125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par>
                                <p:cTn id="17" presetID="10" presetClass="entr" presetSubtype="0" fill="hold" nodeType="withEffect">
                                  <p:stCondLst>
                                    <p:cond delay="50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nodeType="withEffect">
                                  <p:stCondLst>
                                    <p:cond delay="100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animBg="1"/>
      <p:bldP spid="21" grpId="0" animBg="1"/>
      <p:bldP spid="2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等腰三角形 18"/>
          <p:cNvSpPr/>
          <p:nvPr/>
        </p:nvSpPr>
        <p:spPr>
          <a:xfrm rot="16200000" flipH="1" flipV="1">
            <a:off x="1781039" y="-1781038"/>
            <a:ext cx="873124" cy="4435200"/>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5400000" flipV="1">
            <a:off x="9537842" y="-1781038"/>
            <a:ext cx="873124" cy="4435200"/>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人员分工</a:t>
            </a:r>
            <a:endParaRPr lang="zh-CN" altLang="en-US" sz="4400" dirty="0" smtClean="0">
              <a:solidFill>
                <a:srgbClr val="595959"/>
              </a:solidFill>
              <a:latin typeface="+mj-ea"/>
              <a:ea typeface="+mj-ea"/>
            </a:endParaRPr>
          </a:p>
        </p:txBody>
      </p:sp>
      <p:graphicFrame>
        <p:nvGraphicFramePr>
          <p:cNvPr id="0" name="表格 -1"/>
          <p:cNvGraphicFramePr/>
          <p:nvPr/>
        </p:nvGraphicFramePr>
        <p:xfrm>
          <a:off x="1389380" y="1450975"/>
          <a:ext cx="7412355" cy="3630295"/>
        </p:xfrm>
        <a:graphic>
          <a:graphicData uri="http://schemas.openxmlformats.org/drawingml/2006/table">
            <a:tbl>
              <a:tblPr firstRow="1" bandRow="1">
                <a:tableStyleId>{5940675A-B579-460E-94D1-54222C63F5DA}</a:tableStyleId>
              </a:tblPr>
              <a:tblGrid>
                <a:gridCol w="3704590"/>
                <a:gridCol w="3707765"/>
              </a:tblGrid>
              <a:tr h="90805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人员</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分工</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907415">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许佳俊</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图形界面的制作</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90678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徐柯杰</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word</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ppt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制作，市场调研</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90805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何宇晨</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程序编写及测试</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等腰三角形 18"/>
          <p:cNvSpPr/>
          <p:nvPr/>
        </p:nvSpPr>
        <p:spPr>
          <a:xfrm rot="16200000" flipH="1" flipV="1">
            <a:off x="1781039" y="-1781038"/>
            <a:ext cx="873124" cy="4435200"/>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5400000" flipV="1">
            <a:off x="9537842" y="-1781038"/>
            <a:ext cx="873124" cy="4435200"/>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组织分解结构</a:t>
            </a:r>
            <a:endParaRPr lang="zh-CN" altLang="en-US" sz="4400" dirty="0" smtClean="0">
              <a:solidFill>
                <a:srgbClr val="595959"/>
              </a:solidFill>
              <a:latin typeface="+mj-ea"/>
              <a:ea typeface="+mj-ea"/>
            </a:endParaRPr>
          </a:p>
        </p:txBody>
      </p:sp>
      <p:graphicFrame>
        <p:nvGraphicFramePr>
          <p:cNvPr id="2" name="表格 1"/>
          <p:cNvGraphicFramePr/>
          <p:nvPr/>
        </p:nvGraphicFramePr>
        <p:xfrm>
          <a:off x="1974850" y="873125"/>
          <a:ext cx="9313545" cy="5323840"/>
        </p:xfrm>
        <a:graphic>
          <a:graphicData uri="http://schemas.openxmlformats.org/drawingml/2006/table">
            <a:tbl>
              <a:tblPr firstRow="1" bandRow="1">
                <a:tableStyleId>{5940675A-B579-460E-94D1-54222C63F5DA}</a:tableStyleId>
              </a:tblPr>
              <a:tblGrid>
                <a:gridCol w="1251585"/>
                <a:gridCol w="1250950"/>
                <a:gridCol w="6811010"/>
              </a:tblGrid>
              <a:tr h="0">
                <a:tc>
                  <a:txBody>
                    <a:bodyPr/>
                    <a:p>
                      <a:pPr marL="0" indent="0" algn="ctr">
                        <a:buNone/>
                      </a:pPr>
                      <a:r>
                        <a:rPr lang="zh-CN" altLang="en-US" sz="2400" b="1">
                          <a:solidFill>
                            <a:srgbClr val="000000"/>
                          </a:solidFill>
                          <a:highlight>
                            <a:srgbClr val="7F7F7F"/>
                          </a:highlight>
                          <a:latin typeface="宋体" panose="02010600030101010101" pitchFamily="2" charset="-122"/>
                          <a:ea typeface="宋体" panose="02010600030101010101" pitchFamily="2" charset="-122"/>
                          <a:cs typeface="宋体" panose="02010600030101010101" pitchFamily="2" charset="-122"/>
                        </a:rPr>
                        <a:t>角色</a:t>
                      </a:r>
                      <a:endParaRPr lang="zh-CN" altLang="en-US" sz="2400" b="1">
                        <a:solidFill>
                          <a:srgbClr val="000000"/>
                        </a:solidFill>
                        <a:highlight>
                          <a:srgbClr val="7F7F7F"/>
                        </a:highlight>
                        <a:latin typeface="宋体" panose="02010600030101010101" pitchFamily="2" charset="-122"/>
                        <a:ea typeface="宋体" panose="02010600030101010101" pitchFamily="2" charset="-122"/>
                        <a:cs typeface="宋体" panose="02010600030101010101" pitchFamily="2" charset="-122"/>
                      </a:endParaRPr>
                    </a:p>
                  </a:txBody>
                  <a:tcPr marL="0" marR="0" marT="25400" marB="2540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7F7F7F"/>
                    </a:solidFill>
                  </a:tcPr>
                </a:tc>
                <a:tc>
                  <a:txBody>
                    <a:bodyPr/>
                    <a:p>
                      <a:pPr marL="0" indent="0" algn="ctr">
                        <a:buNone/>
                      </a:pPr>
                      <a:r>
                        <a:rPr lang="zh-CN" altLang="en-US" sz="2400" b="1">
                          <a:solidFill>
                            <a:srgbClr val="000000"/>
                          </a:solidFill>
                          <a:highlight>
                            <a:srgbClr val="7F7F7F"/>
                          </a:highlight>
                          <a:latin typeface="宋体" panose="02010600030101010101" pitchFamily="2" charset="-122"/>
                          <a:ea typeface="宋体" panose="02010600030101010101" pitchFamily="2" charset="-122"/>
                          <a:cs typeface="宋体" panose="02010600030101010101" pitchFamily="2" charset="-122"/>
                        </a:rPr>
                        <a:t>人员</a:t>
                      </a:r>
                      <a:endParaRPr lang="zh-CN" altLang="en-US" sz="2400" b="1">
                        <a:solidFill>
                          <a:srgbClr val="000000"/>
                        </a:solidFill>
                        <a:highlight>
                          <a:srgbClr val="7F7F7F"/>
                        </a:highlight>
                        <a:latin typeface="宋体" panose="02010600030101010101" pitchFamily="2" charset="-122"/>
                        <a:ea typeface="宋体" panose="02010600030101010101" pitchFamily="2" charset="-122"/>
                        <a:cs typeface="宋体" panose="02010600030101010101" pitchFamily="2" charset="-122"/>
                      </a:endParaRPr>
                    </a:p>
                  </a:txBody>
                  <a:tcPr marL="0" marR="0" marT="25400" marB="25400"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7F7F7F"/>
                    </a:solidFill>
                  </a:tcPr>
                </a:tc>
                <a:tc>
                  <a:txBody>
                    <a:bodyPr/>
                    <a:p>
                      <a:pPr marL="0" indent="0" algn="ctr">
                        <a:buNone/>
                      </a:pPr>
                      <a:r>
                        <a:rPr lang="zh-CN" altLang="en-US" sz="2400" b="1">
                          <a:solidFill>
                            <a:srgbClr val="000000"/>
                          </a:solidFill>
                          <a:highlight>
                            <a:srgbClr val="7F7F7F"/>
                          </a:highlight>
                          <a:latin typeface="宋体" panose="02010600030101010101" pitchFamily="2" charset="-122"/>
                          <a:ea typeface="宋体" panose="02010600030101010101" pitchFamily="2" charset="-122"/>
                          <a:cs typeface="宋体" panose="02010600030101010101" pitchFamily="2" charset="-122"/>
                        </a:rPr>
                        <a:t>职责</a:t>
                      </a:r>
                      <a:endParaRPr lang="zh-CN" altLang="en-US" sz="2400" b="1">
                        <a:solidFill>
                          <a:srgbClr val="000000"/>
                        </a:solidFill>
                        <a:highlight>
                          <a:srgbClr val="7F7F7F"/>
                        </a:highlight>
                        <a:latin typeface="宋体" panose="02010600030101010101" pitchFamily="2" charset="-122"/>
                        <a:ea typeface="宋体" panose="02010600030101010101" pitchFamily="2" charset="-122"/>
                        <a:cs typeface="宋体" panose="02010600030101010101" pitchFamily="2" charset="-122"/>
                      </a:endParaRPr>
                    </a:p>
                  </a:txBody>
                  <a:tcPr marL="0" marR="0" marT="25400" marB="25400" vert="horz" anchor="ctr">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7F7F7F"/>
                    </a:solidFill>
                  </a:tcPr>
                </a:tc>
              </a:tr>
              <a:tr h="0">
                <a:tc>
                  <a:txBody>
                    <a:bodyPr/>
                    <a:p>
                      <a:pPr marL="0" indent="0" algn="l">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项目发起人；管理员</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25400" marB="254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latin typeface="宋体" panose="02010600030101010101" pitchFamily="2" charset="-122"/>
                          <a:ea typeface="宋体" panose="02010600030101010101" pitchFamily="2" charset="-122"/>
                          <a:cs typeface="宋体" panose="02010600030101010101" pitchFamily="2" charset="-122"/>
                        </a:rPr>
                        <a:t>杨枨老师、</a:t>
                      </a:r>
                      <a:r>
                        <a:rPr lang="zh-CN" altLang="en-US" sz="2400" b="0">
                          <a:latin typeface="Calibri" panose="020F0502020204030204" charset="0"/>
                          <a:ea typeface="Calibri" panose="020F0502020204030204" charset="0"/>
                          <a:cs typeface="Calibri" panose="020F0502020204030204" charset="0"/>
                        </a:rPr>
                        <a:t> </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支持并监督项目行动</a:t>
                      </a:r>
                      <a:endParaRPr lang="zh-CN" altLang="en-US" sz="2400" b="0">
                        <a:solidFill>
                          <a:srgbClr val="000000"/>
                        </a:solidFill>
                        <a:latin typeface="Symbol" panose="05050102010706020507" charset="0"/>
                        <a:ea typeface="Symbol" panose="05050102010706020507" charset="0"/>
                        <a:cs typeface="Symbol" panose="05050102010706020507" charset="0"/>
                      </a:endParaRPr>
                    </a:p>
                  </a:txBody>
                  <a:tcPr marL="228600" marR="0" marT="25400" marB="2540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项目经理</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25400" marB="254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ctr">
                        <a:buNone/>
                      </a:pPr>
                      <a:r>
                        <a:rPr lang="zh-CN" altLang="en-US" sz="2400" b="0">
                          <a:latin typeface="宋体" panose="02010600030101010101" pitchFamily="2" charset="-122"/>
                          <a:ea typeface="宋体" panose="02010600030101010101" pitchFamily="2" charset="-122"/>
                          <a:cs typeface="宋体" panose="02010600030101010101" pitchFamily="2" charset="-122"/>
                        </a:rPr>
                        <a:t>许佳俊</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提供项目管理服务；在所有组员之间协调资源的分配；制定、监督和实施项目规划和相关工作日程。</a:t>
                      </a:r>
                      <a:endParaRPr lang="zh-CN" altLang="en-US" sz="2400" b="0">
                        <a:solidFill>
                          <a:srgbClr val="000000"/>
                        </a:solidFill>
                        <a:latin typeface="Symbol" panose="05050102010706020507" charset="0"/>
                        <a:ea typeface="Symbol" panose="05050102010706020507" charset="0"/>
                        <a:cs typeface="Symbol" panose="05050102010706020507" charset="0"/>
                      </a:endParaRPr>
                    </a:p>
                  </a:txBody>
                  <a:tcPr marL="228600" marR="0" marT="25400" marB="2540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项目成员</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0" marR="0" marT="25400" marB="2540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latin typeface="宋体" panose="02010600030101010101" pitchFamily="2" charset="-122"/>
                          <a:ea typeface="宋体" panose="02010600030101010101" pitchFamily="2" charset="-122"/>
                          <a:cs typeface="宋体" panose="02010600030101010101" pitchFamily="2" charset="-122"/>
                        </a:rPr>
                        <a:t>徐柯杰，何宇晨</a:t>
                      </a:r>
                      <a:endParaRPr lang="zh-CN" altLang="en-US" sz="2400" b="0">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rPr>
                        <a:t>为项目任务准备详细实施计划</a:t>
                      </a:r>
                      <a:endParaRPr lang="zh-CN" altLang="en-US" sz="2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266700" marR="0" marT="25400" marB="25400"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等腰三角形 18"/>
          <p:cNvSpPr/>
          <p:nvPr/>
        </p:nvSpPr>
        <p:spPr>
          <a:xfrm rot="16200000" flipH="1" flipV="1">
            <a:off x="1781039" y="-1781038"/>
            <a:ext cx="873124" cy="4435200"/>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5400000" flipV="1">
            <a:off x="9537842" y="-1781038"/>
            <a:ext cx="873124" cy="4435200"/>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预算</a:t>
            </a:r>
            <a:endParaRPr lang="zh-CN" altLang="en-US" sz="4400" dirty="0" smtClean="0">
              <a:solidFill>
                <a:srgbClr val="595959"/>
              </a:solidFill>
              <a:latin typeface="+mj-ea"/>
              <a:ea typeface="+mj-ea"/>
            </a:endParaRPr>
          </a:p>
        </p:txBody>
      </p:sp>
      <p:graphicFrame>
        <p:nvGraphicFramePr>
          <p:cNvPr id="0" name="表格 -1"/>
          <p:cNvGraphicFramePr/>
          <p:nvPr/>
        </p:nvGraphicFramePr>
        <p:xfrm>
          <a:off x="1541780" y="1419860"/>
          <a:ext cx="8219440" cy="2560320"/>
        </p:xfrm>
        <a:graphic>
          <a:graphicData uri="http://schemas.openxmlformats.org/drawingml/2006/table">
            <a:tbl>
              <a:tblPr firstRow="1" bandRow="1">
                <a:tableStyleId>{5940675A-B579-460E-94D1-54222C63F5DA}</a:tableStyleId>
              </a:tblPr>
              <a:tblGrid>
                <a:gridCol w="2738755"/>
                <a:gridCol w="2738755"/>
                <a:gridCol w="2741930"/>
              </a:tblGrid>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数量</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支出</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每周的工作人工费（</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16</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周）</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3</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小时</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人</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3120</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编码人工费</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20</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小时</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432</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测试及维护人工费</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5</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小时</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108</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Teambuilding</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支出</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1</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顿饭</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周</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800</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总计</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 </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4360</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13293" y="2830917"/>
            <a:ext cx="4565415" cy="1015663"/>
          </a:xfrm>
          <a:prstGeom prst="rect">
            <a:avLst/>
          </a:prstGeom>
          <a:noFill/>
        </p:spPr>
        <p:txBody>
          <a:bodyPr wrap="square" rtlCol="0">
            <a:spAutoFit/>
          </a:bodyPr>
          <a:lstStyle/>
          <a:p>
            <a:pPr algn="ctr"/>
            <a:r>
              <a:rPr lang="en-US" altLang="zh-CN" sz="6000" dirty="0" smtClean="0">
                <a:solidFill>
                  <a:srgbClr val="595959"/>
                </a:solidFill>
                <a:latin typeface="+mn-ea"/>
              </a:rPr>
              <a:t>Part </a:t>
            </a:r>
            <a:r>
              <a:rPr lang="en-US" altLang="zh-CN" sz="6000" dirty="0">
                <a:solidFill>
                  <a:srgbClr val="595959"/>
                </a:solidFill>
                <a:latin typeface="+mn-ea"/>
              </a:rPr>
              <a:t>Three</a:t>
            </a:r>
            <a:r>
              <a:rPr lang="en-US" altLang="zh-CN" sz="6000" dirty="0" smtClean="0">
                <a:solidFill>
                  <a:srgbClr val="595959"/>
                </a:solidFill>
                <a:latin typeface="+mn-ea"/>
              </a:rPr>
              <a:t>    </a:t>
            </a:r>
            <a:endParaRPr lang="zh-CN" altLang="en-US" sz="6000" dirty="0">
              <a:solidFill>
                <a:srgbClr val="595959"/>
              </a:solidFill>
              <a:latin typeface="+mn-ea"/>
            </a:endParaRPr>
          </a:p>
        </p:txBody>
      </p:sp>
      <p:sp>
        <p:nvSpPr>
          <p:cNvPr id="4" name="文本框 3"/>
          <p:cNvSpPr txBox="1"/>
          <p:nvPr/>
        </p:nvSpPr>
        <p:spPr>
          <a:xfrm>
            <a:off x="3460460" y="4105003"/>
            <a:ext cx="5271079" cy="1007745"/>
          </a:xfrm>
          <a:prstGeom prst="rect">
            <a:avLst/>
          </a:prstGeom>
          <a:noFill/>
        </p:spPr>
        <p:txBody>
          <a:bodyPr wrap="square" rtlCol="0">
            <a:spAutoFit/>
          </a:bodyPr>
          <a:lstStyle/>
          <a:p>
            <a:pPr algn="ctr"/>
            <a:r>
              <a:rPr lang="zh-CN" altLang="en-US" sz="6000" dirty="0" smtClean="0">
                <a:solidFill>
                  <a:srgbClr val="595959"/>
                </a:solidFill>
                <a:latin typeface="+mj-ea"/>
                <a:ea typeface="+mj-ea"/>
              </a:rPr>
              <a:t>支持条件</a:t>
            </a:r>
            <a:endParaRPr lang="zh-CN" altLang="en-US" sz="6000" dirty="0">
              <a:solidFill>
                <a:srgbClr val="595959"/>
              </a:solidFill>
              <a:latin typeface="+mj-ea"/>
              <a:ea typeface="+mj-ea"/>
            </a:endParaRPr>
          </a:p>
        </p:txBody>
      </p:sp>
      <p:grpSp>
        <p:nvGrpSpPr>
          <p:cNvPr id="6" name="组合 5"/>
          <p:cNvGrpSpPr>
            <a:grpSpLocks noChangeAspect="1"/>
          </p:cNvGrpSpPr>
          <p:nvPr/>
        </p:nvGrpSpPr>
        <p:grpSpPr>
          <a:xfrm>
            <a:off x="5642525" y="1690495"/>
            <a:ext cx="906950" cy="882000"/>
            <a:chOff x="852640" y="745263"/>
            <a:chExt cx="472326" cy="471243"/>
          </a:xfrm>
        </p:grpSpPr>
        <p:sp>
          <p:nvSpPr>
            <p:cNvPr id="7" name="Freeform 48"/>
            <p:cNvSpPr/>
            <p:nvPr/>
          </p:nvSpPr>
          <p:spPr bwMode="auto">
            <a:xfrm>
              <a:off x="852640" y="745263"/>
              <a:ext cx="307662" cy="307662"/>
            </a:xfrm>
            <a:custGeom>
              <a:avLst/>
              <a:gdLst>
                <a:gd name="T0" fmla="*/ 104 w 120"/>
                <a:gd name="T1" fmla="*/ 67 h 120"/>
                <a:gd name="T2" fmla="*/ 120 w 120"/>
                <a:gd name="T3" fmla="*/ 76 h 120"/>
                <a:gd name="T4" fmla="*/ 114 w 120"/>
                <a:gd name="T5" fmla="*/ 91 h 120"/>
                <a:gd name="T6" fmla="*/ 96 w 120"/>
                <a:gd name="T7" fmla="*/ 86 h 120"/>
                <a:gd name="T8" fmla="*/ 86 w 120"/>
                <a:gd name="T9" fmla="*/ 96 h 120"/>
                <a:gd name="T10" fmla="*/ 91 w 120"/>
                <a:gd name="T11" fmla="*/ 114 h 120"/>
                <a:gd name="T12" fmla="*/ 76 w 120"/>
                <a:gd name="T13" fmla="*/ 120 h 120"/>
                <a:gd name="T14" fmla="*/ 66 w 120"/>
                <a:gd name="T15" fmla="*/ 104 h 120"/>
                <a:gd name="T16" fmla="*/ 60 w 120"/>
                <a:gd name="T17" fmla="*/ 104 h 120"/>
                <a:gd name="T18" fmla="*/ 53 w 120"/>
                <a:gd name="T19" fmla="*/ 104 h 120"/>
                <a:gd name="T20" fmla="*/ 53 w 120"/>
                <a:gd name="T21" fmla="*/ 104 h 120"/>
                <a:gd name="T22" fmla="*/ 44 w 120"/>
                <a:gd name="T23" fmla="*/ 120 h 120"/>
                <a:gd name="T24" fmla="*/ 29 w 120"/>
                <a:gd name="T25" fmla="*/ 114 h 120"/>
                <a:gd name="T26" fmla="*/ 34 w 120"/>
                <a:gd name="T27" fmla="*/ 95 h 120"/>
                <a:gd name="T28" fmla="*/ 24 w 120"/>
                <a:gd name="T29" fmla="*/ 86 h 120"/>
                <a:gd name="T30" fmla="*/ 6 w 120"/>
                <a:gd name="T31" fmla="*/ 91 h 120"/>
                <a:gd name="T32" fmla="*/ 0 w 120"/>
                <a:gd name="T33" fmla="*/ 76 h 120"/>
                <a:gd name="T34" fmla="*/ 16 w 120"/>
                <a:gd name="T35" fmla="*/ 66 h 120"/>
                <a:gd name="T36" fmla="*/ 16 w 120"/>
                <a:gd name="T37" fmla="*/ 60 h 120"/>
                <a:gd name="T38" fmla="*/ 16 w 120"/>
                <a:gd name="T39" fmla="*/ 53 h 120"/>
                <a:gd name="T40" fmla="*/ 16 w 120"/>
                <a:gd name="T41" fmla="*/ 53 h 120"/>
                <a:gd name="T42" fmla="*/ 0 w 120"/>
                <a:gd name="T43" fmla="*/ 43 h 120"/>
                <a:gd name="T44" fmla="*/ 6 w 120"/>
                <a:gd name="T45" fmla="*/ 29 h 120"/>
                <a:gd name="T46" fmla="*/ 24 w 120"/>
                <a:gd name="T47" fmla="*/ 34 h 120"/>
                <a:gd name="T48" fmla="*/ 34 w 120"/>
                <a:gd name="T49" fmla="*/ 24 h 120"/>
                <a:gd name="T50" fmla="*/ 29 w 120"/>
                <a:gd name="T51" fmla="*/ 6 h 120"/>
                <a:gd name="T52" fmla="*/ 44 w 120"/>
                <a:gd name="T53" fmla="*/ 0 h 120"/>
                <a:gd name="T54" fmla="*/ 54 w 120"/>
                <a:gd name="T55" fmla="*/ 16 h 120"/>
                <a:gd name="T56" fmla="*/ 60 w 120"/>
                <a:gd name="T57" fmla="*/ 16 h 120"/>
                <a:gd name="T58" fmla="*/ 67 w 120"/>
                <a:gd name="T59" fmla="*/ 16 h 120"/>
                <a:gd name="T60" fmla="*/ 77 w 120"/>
                <a:gd name="T61" fmla="*/ 0 h 120"/>
                <a:gd name="T62" fmla="*/ 91 w 120"/>
                <a:gd name="T63" fmla="*/ 6 h 120"/>
                <a:gd name="T64" fmla="*/ 87 w 120"/>
                <a:gd name="T65" fmla="*/ 24 h 120"/>
                <a:gd name="T66" fmla="*/ 96 w 120"/>
                <a:gd name="T67" fmla="*/ 34 h 120"/>
                <a:gd name="T68" fmla="*/ 114 w 120"/>
                <a:gd name="T69" fmla="*/ 29 h 120"/>
                <a:gd name="T70" fmla="*/ 120 w 120"/>
                <a:gd name="T71" fmla="*/ 44 h 120"/>
                <a:gd name="T72" fmla="*/ 104 w 120"/>
                <a:gd name="T73" fmla="*/ 54 h 120"/>
                <a:gd name="T74" fmla="*/ 104 w 120"/>
                <a:gd name="T75" fmla="*/ 60 h 120"/>
                <a:gd name="T76" fmla="*/ 104 w 120"/>
                <a:gd name="T77" fmla="*/ 6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0" h="120">
                  <a:moveTo>
                    <a:pt x="104" y="67"/>
                  </a:moveTo>
                  <a:cubicBezTo>
                    <a:pt x="120" y="76"/>
                    <a:pt x="120" y="76"/>
                    <a:pt x="120" y="76"/>
                  </a:cubicBezTo>
                  <a:cubicBezTo>
                    <a:pt x="114" y="91"/>
                    <a:pt x="114" y="91"/>
                    <a:pt x="114" y="91"/>
                  </a:cubicBezTo>
                  <a:cubicBezTo>
                    <a:pt x="96" y="86"/>
                    <a:pt x="96" y="86"/>
                    <a:pt x="96" y="86"/>
                  </a:cubicBezTo>
                  <a:cubicBezTo>
                    <a:pt x="93" y="90"/>
                    <a:pt x="90" y="93"/>
                    <a:pt x="86" y="96"/>
                  </a:cubicBezTo>
                  <a:cubicBezTo>
                    <a:pt x="91" y="114"/>
                    <a:pt x="91" y="114"/>
                    <a:pt x="91" y="114"/>
                  </a:cubicBezTo>
                  <a:cubicBezTo>
                    <a:pt x="76" y="120"/>
                    <a:pt x="76" y="120"/>
                    <a:pt x="76" y="120"/>
                  </a:cubicBezTo>
                  <a:cubicBezTo>
                    <a:pt x="66" y="104"/>
                    <a:pt x="66" y="104"/>
                    <a:pt x="66" y="104"/>
                  </a:cubicBezTo>
                  <a:cubicBezTo>
                    <a:pt x="64" y="104"/>
                    <a:pt x="62" y="104"/>
                    <a:pt x="60" y="104"/>
                  </a:cubicBezTo>
                  <a:cubicBezTo>
                    <a:pt x="58" y="104"/>
                    <a:pt x="56" y="104"/>
                    <a:pt x="53" y="104"/>
                  </a:cubicBezTo>
                  <a:cubicBezTo>
                    <a:pt x="53" y="104"/>
                    <a:pt x="53" y="104"/>
                    <a:pt x="53" y="104"/>
                  </a:cubicBezTo>
                  <a:cubicBezTo>
                    <a:pt x="44" y="120"/>
                    <a:pt x="44" y="120"/>
                    <a:pt x="44" y="120"/>
                  </a:cubicBezTo>
                  <a:cubicBezTo>
                    <a:pt x="29" y="114"/>
                    <a:pt x="29" y="114"/>
                    <a:pt x="29" y="114"/>
                  </a:cubicBezTo>
                  <a:cubicBezTo>
                    <a:pt x="34" y="95"/>
                    <a:pt x="34" y="95"/>
                    <a:pt x="34" y="95"/>
                  </a:cubicBezTo>
                  <a:cubicBezTo>
                    <a:pt x="30" y="93"/>
                    <a:pt x="27" y="89"/>
                    <a:pt x="24" y="86"/>
                  </a:cubicBezTo>
                  <a:cubicBezTo>
                    <a:pt x="6" y="91"/>
                    <a:pt x="6" y="91"/>
                    <a:pt x="6" y="91"/>
                  </a:cubicBezTo>
                  <a:cubicBezTo>
                    <a:pt x="0" y="76"/>
                    <a:pt x="0" y="76"/>
                    <a:pt x="0" y="76"/>
                  </a:cubicBezTo>
                  <a:cubicBezTo>
                    <a:pt x="16" y="66"/>
                    <a:pt x="16" y="66"/>
                    <a:pt x="16" y="66"/>
                  </a:cubicBezTo>
                  <a:cubicBezTo>
                    <a:pt x="16" y="64"/>
                    <a:pt x="16" y="62"/>
                    <a:pt x="16" y="60"/>
                  </a:cubicBezTo>
                  <a:cubicBezTo>
                    <a:pt x="16" y="57"/>
                    <a:pt x="16" y="55"/>
                    <a:pt x="16" y="53"/>
                  </a:cubicBezTo>
                  <a:cubicBezTo>
                    <a:pt x="16" y="53"/>
                    <a:pt x="16" y="53"/>
                    <a:pt x="16" y="53"/>
                  </a:cubicBezTo>
                  <a:cubicBezTo>
                    <a:pt x="0" y="43"/>
                    <a:pt x="0" y="43"/>
                    <a:pt x="0" y="43"/>
                  </a:cubicBezTo>
                  <a:cubicBezTo>
                    <a:pt x="6" y="29"/>
                    <a:pt x="6" y="29"/>
                    <a:pt x="6" y="29"/>
                  </a:cubicBezTo>
                  <a:cubicBezTo>
                    <a:pt x="24" y="34"/>
                    <a:pt x="24" y="34"/>
                    <a:pt x="24" y="34"/>
                  </a:cubicBezTo>
                  <a:cubicBezTo>
                    <a:pt x="27" y="30"/>
                    <a:pt x="30" y="27"/>
                    <a:pt x="34" y="24"/>
                  </a:cubicBezTo>
                  <a:cubicBezTo>
                    <a:pt x="29" y="6"/>
                    <a:pt x="29" y="6"/>
                    <a:pt x="29" y="6"/>
                  </a:cubicBezTo>
                  <a:cubicBezTo>
                    <a:pt x="44" y="0"/>
                    <a:pt x="44" y="0"/>
                    <a:pt x="44" y="0"/>
                  </a:cubicBezTo>
                  <a:cubicBezTo>
                    <a:pt x="54" y="16"/>
                    <a:pt x="54" y="16"/>
                    <a:pt x="54" y="16"/>
                  </a:cubicBezTo>
                  <a:cubicBezTo>
                    <a:pt x="56" y="16"/>
                    <a:pt x="58" y="16"/>
                    <a:pt x="60" y="16"/>
                  </a:cubicBezTo>
                  <a:cubicBezTo>
                    <a:pt x="62" y="16"/>
                    <a:pt x="65" y="16"/>
                    <a:pt x="67" y="16"/>
                  </a:cubicBezTo>
                  <a:cubicBezTo>
                    <a:pt x="77" y="0"/>
                    <a:pt x="77" y="0"/>
                    <a:pt x="77" y="0"/>
                  </a:cubicBezTo>
                  <a:cubicBezTo>
                    <a:pt x="91" y="6"/>
                    <a:pt x="91" y="6"/>
                    <a:pt x="91" y="6"/>
                  </a:cubicBezTo>
                  <a:cubicBezTo>
                    <a:pt x="87" y="24"/>
                    <a:pt x="87" y="24"/>
                    <a:pt x="87" y="24"/>
                  </a:cubicBezTo>
                  <a:cubicBezTo>
                    <a:pt x="90" y="27"/>
                    <a:pt x="93" y="30"/>
                    <a:pt x="96" y="34"/>
                  </a:cubicBezTo>
                  <a:cubicBezTo>
                    <a:pt x="114" y="29"/>
                    <a:pt x="114" y="29"/>
                    <a:pt x="114" y="29"/>
                  </a:cubicBezTo>
                  <a:cubicBezTo>
                    <a:pt x="120" y="44"/>
                    <a:pt x="120" y="44"/>
                    <a:pt x="120" y="44"/>
                  </a:cubicBezTo>
                  <a:cubicBezTo>
                    <a:pt x="104" y="54"/>
                    <a:pt x="104" y="54"/>
                    <a:pt x="104" y="54"/>
                  </a:cubicBezTo>
                  <a:cubicBezTo>
                    <a:pt x="104" y="56"/>
                    <a:pt x="104" y="58"/>
                    <a:pt x="104" y="60"/>
                  </a:cubicBezTo>
                  <a:cubicBezTo>
                    <a:pt x="104" y="62"/>
                    <a:pt x="104" y="64"/>
                    <a:pt x="104" y="67"/>
                  </a:cubicBez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8" name="Freeform 49"/>
            <p:cNvSpPr/>
            <p:nvPr/>
          </p:nvSpPr>
          <p:spPr bwMode="auto">
            <a:xfrm>
              <a:off x="950139" y="842761"/>
              <a:ext cx="112665" cy="112665"/>
            </a:xfrm>
            <a:custGeom>
              <a:avLst/>
              <a:gdLst>
                <a:gd name="T0" fmla="*/ 8 w 44"/>
                <a:gd name="T1" fmla="*/ 36 h 44"/>
                <a:gd name="T2" fmla="*/ 36 w 44"/>
                <a:gd name="T3" fmla="*/ 36 h 44"/>
                <a:gd name="T4" fmla="*/ 36 w 44"/>
                <a:gd name="T5" fmla="*/ 8 h 44"/>
                <a:gd name="T6" fmla="*/ 8 w 44"/>
                <a:gd name="T7" fmla="*/ 8 h 44"/>
                <a:gd name="T8" fmla="*/ 8 w 44"/>
                <a:gd name="T9" fmla="*/ 36 h 44"/>
              </a:gdLst>
              <a:ahLst/>
              <a:cxnLst>
                <a:cxn ang="0">
                  <a:pos x="T0" y="T1"/>
                </a:cxn>
                <a:cxn ang="0">
                  <a:pos x="T2" y="T3"/>
                </a:cxn>
                <a:cxn ang="0">
                  <a:pos x="T4" y="T5"/>
                </a:cxn>
                <a:cxn ang="0">
                  <a:pos x="T6" y="T7"/>
                </a:cxn>
                <a:cxn ang="0">
                  <a:pos x="T8" y="T9"/>
                </a:cxn>
              </a:cxnLst>
              <a:rect l="0" t="0" r="r" b="b"/>
              <a:pathLst>
                <a:path w="44" h="44">
                  <a:moveTo>
                    <a:pt x="8" y="36"/>
                  </a:moveTo>
                  <a:cubicBezTo>
                    <a:pt x="16" y="44"/>
                    <a:pt x="28" y="44"/>
                    <a:pt x="36" y="36"/>
                  </a:cubicBezTo>
                  <a:cubicBezTo>
                    <a:pt x="44" y="28"/>
                    <a:pt x="44" y="16"/>
                    <a:pt x="36" y="8"/>
                  </a:cubicBezTo>
                  <a:cubicBezTo>
                    <a:pt x="28" y="0"/>
                    <a:pt x="16" y="0"/>
                    <a:pt x="8" y="8"/>
                  </a:cubicBezTo>
                  <a:cubicBezTo>
                    <a:pt x="0" y="16"/>
                    <a:pt x="0" y="28"/>
                    <a:pt x="8" y="36"/>
                  </a:cubicBez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9" name="Freeform 50"/>
            <p:cNvSpPr/>
            <p:nvPr/>
          </p:nvSpPr>
          <p:spPr bwMode="auto">
            <a:xfrm>
              <a:off x="1098553" y="991176"/>
              <a:ext cx="226413" cy="225330"/>
            </a:xfrm>
            <a:custGeom>
              <a:avLst/>
              <a:gdLst>
                <a:gd name="T0" fmla="*/ 75 w 88"/>
                <a:gd name="T1" fmla="*/ 36 h 88"/>
                <a:gd name="T2" fmla="*/ 88 w 88"/>
                <a:gd name="T3" fmla="*/ 38 h 88"/>
                <a:gd name="T4" fmla="*/ 88 w 88"/>
                <a:gd name="T5" fmla="*/ 49 h 88"/>
                <a:gd name="T6" fmla="*/ 75 w 88"/>
                <a:gd name="T7" fmla="*/ 51 h 88"/>
                <a:gd name="T8" fmla="*/ 71 w 88"/>
                <a:gd name="T9" fmla="*/ 60 h 88"/>
                <a:gd name="T10" fmla="*/ 79 w 88"/>
                <a:gd name="T11" fmla="*/ 71 h 88"/>
                <a:gd name="T12" fmla="*/ 71 w 88"/>
                <a:gd name="T13" fmla="*/ 79 h 88"/>
                <a:gd name="T14" fmla="*/ 61 w 88"/>
                <a:gd name="T15" fmla="*/ 71 h 88"/>
                <a:gd name="T16" fmla="*/ 57 w 88"/>
                <a:gd name="T17" fmla="*/ 73 h 88"/>
                <a:gd name="T18" fmla="*/ 52 w 88"/>
                <a:gd name="T19" fmla="*/ 75 h 88"/>
                <a:gd name="T20" fmla="*/ 52 w 88"/>
                <a:gd name="T21" fmla="*/ 75 h 88"/>
                <a:gd name="T22" fmla="*/ 50 w 88"/>
                <a:gd name="T23" fmla="*/ 88 h 88"/>
                <a:gd name="T24" fmla="*/ 39 w 88"/>
                <a:gd name="T25" fmla="*/ 88 h 88"/>
                <a:gd name="T26" fmla="*/ 37 w 88"/>
                <a:gd name="T27" fmla="*/ 75 h 88"/>
                <a:gd name="T28" fmla="*/ 28 w 88"/>
                <a:gd name="T29" fmla="*/ 71 h 88"/>
                <a:gd name="T30" fmla="*/ 17 w 88"/>
                <a:gd name="T31" fmla="*/ 79 h 88"/>
                <a:gd name="T32" fmla="*/ 9 w 88"/>
                <a:gd name="T33" fmla="*/ 71 h 88"/>
                <a:gd name="T34" fmla="*/ 17 w 88"/>
                <a:gd name="T35" fmla="*/ 60 h 88"/>
                <a:gd name="T36" fmla="*/ 15 w 88"/>
                <a:gd name="T37" fmla="*/ 56 h 88"/>
                <a:gd name="T38" fmla="*/ 13 w 88"/>
                <a:gd name="T39" fmla="*/ 51 h 88"/>
                <a:gd name="T40" fmla="*/ 13 w 88"/>
                <a:gd name="T41" fmla="*/ 51 h 88"/>
                <a:gd name="T42" fmla="*/ 0 w 88"/>
                <a:gd name="T43" fmla="*/ 50 h 88"/>
                <a:gd name="T44" fmla="*/ 0 w 88"/>
                <a:gd name="T45" fmla="*/ 38 h 88"/>
                <a:gd name="T46" fmla="*/ 13 w 88"/>
                <a:gd name="T47" fmla="*/ 37 h 88"/>
                <a:gd name="T48" fmla="*/ 17 w 88"/>
                <a:gd name="T49" fmla="*/ 28 h 88"/>
                <a:gd name="T50" fmla="*/ 9 w 88"/>
                <a:gd name="T51" fmla="*/ 17 h 88"/>
                <a:gd name="T52" fmla="*/ 17 w 88"/>
                <a:gd name="T53" fmla="*/ 9 h 88"/>
                <a:gd name="T54" fmla="*/ 28 w 88"/>
                <a:gd name="T55" fmla="*/ 17 h 88"/>
                <a:gd name="T56" fmla="*/ 32 w 88"/>
                <a:gd name="T57" fmla="*/ 15 h 88"/>
                <a:gd name="T58" fmla="*/ 36 w 88"/>
                <a:gd name="T59" fmla="*/ 13 h 88"/>
                <a:gd name="T60" fmla="*/ 38 w 88"/>
                <a:gd name="T61" fmla="*/ 0 h 88"/>
                <a:gd name="T62" fmla="*/ 50 w 88"/>
                <a:gd name="T63" fmla="*/ 0 h 88"/>
                <a:gd name="T64" fmla="*/ 51 w 88"/>
                <a:gd name="T65" fmla="*/ 13 h 88"/>
                <a:gd name="T66" fmla="*/ 60 w 88"/>
                <a:gd name="T67" fmla="*/ 17 h 88"/>
                <a:gd name="T68" fmla="*/ 71 w 88"/>
                <a:gd name="T69" fmla="*/ 9 h 88"/>
                <a:gd name="T70" fmla="*/ 79 w 88"/>
                <a:gd name="T71" fmla="*/ 17 h 88"/>
                <a:gd name="T72" fmla="*/ 71 w 88"/>
                <a:gd name="T73" fmla="*/ 27 h 88"/>
                <a:gd name="T74" fmla="*/ 73 w 88"/>
                <a:gd name="T75" fmla="*/ 31 h 88"/>
                <a:gd name="T76" fmla="*/ 75 w 88"/>
                <a:gd name="T77"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8" h="88">
                  <a:moveTo>
                    <a:pt x="75" y="36"/>
                  </a:moveTo>
                  <a:cubicBezTo>
                    <a:pt x="88" y="38"/>
                    <a:pt x="88" y="38"/>
                    <a:pt x="88" y="38"/>
                  </a:cubicBezTo>
                  <a:cubicBezTo>
                    <a:pt x="88" y="49"/>
                    <a:pt x="88" y="49"/>
                    <a:pt x="88" y="49"/>
                  </a:cubicBezTo>
                  <a:cubicBezTo>
                    <a:pt x="75" y="51"/>
                    <a:pt x="75" y="51"/>
                    <a:pt x="75" y="51"/>
                  </a:cubicBezTo>
                  <a:cubicBezTo>
                    <a:pt x="74" y="54"/>
                    <a:pt x="73" y="57"/>
                    <a:pt x="71" y="60"/>
                  </a:cubicBezTo>
                  <a:cubicBezTo>
                    <a:pt x="79" y="71"/>
                    <a:pt x="79" y="71"/>
                    <a:pt x="79" y="71"/>
                  </a:cubicBezTo>
                  <a:cubicBezTo>
                    <a:pt x="71" y="79"/>
                    <a:pt x="71" y="79"/>
                    <a:pt x="71" y="79"/>
                  </a:cubicBezTo>
                  <a:cubicBezTo>
                    <a:pt x="61" y="71"/>
                    <a:pt x="61" y="71"/>
                    <a:pt x="61" y="71"/>
                  </a:cubicBezTo>
                  <a:cubicBezTo>
                    <a:pt x="59" y="72"/>
                    <a:pt x="58" y="72"/>
                    <a:pt x="57" y="73"/>
                  </a:cubicBezTo>
                  <a:cubicBezTo>
                    <a:pt x="55" y="74"/>
                    <a:pt x="54" y="74"/>
                    <a:pt x="52" y="75"/>
                  </a:cubicBezTo>
                  <a:cubicBezTo>
                    <a:pt x="52" y="75"/>
                    <a:pt x="52" y="75"/>
                    <a:pt x="52" y="75"/>
                  </a:cubicBezTo>
                  <a:cubicBezTo>
                    <a:pt x="50" y="88"/>
                    <a:pt x="50" y="88"/>
                    <a:pt x="50" y="88"/>
                  </a:cubicBezTo>
                  <a:cubicBezTo>
                    <a:pt x="39" y="88"/>
                    <a:pt x="39" y="88"/>
                    <a:pt x="39" y="88"/>
                  </a:cubicBezTo>
                  <a:cubicBezTo>
                    <a:pt x="37" y="75"/>
                    <a:pt x="37" y="75"/>
                    <a:pt x="37" y="75"/>
                  </a:cubicBezTo>
                  <a:cubicBezTo>
                    <a:pt x="34" y="74"/>
                    <a:pt x="31" y="73"/>
                    <a:pt x="28" y="71"/>
                  </a:cubicBezTo>
                  <a:cubicBezTo>
                    <a:pt x="17" y="79"/>
                    <a:pt x="17" y="79"/>
                    <a:pt x="17" y="79"/>
                  </a:cubicBezTo>
                  <a:cubicBezTo>
                    <a:pt x="9" y="71"/>
                    <a:pt x="9" y="71"/>
                    <a:pt x="9" y="71"/>
                  </a:cubicBezTo>
                  <a:cubicBezTo>
                    <a:pt x="17" y="60"/>
                    <a:pt x="17" y="60"/>
                    <a:pt x="17" y="60"/>
                  </a:cubicBezTo>
                  <a:cubicBezTo>
                    <a:pt x="16" y="59"/>
                    <a:pt x="16" y="58"/>
                    <a:pt x="15" y="56"/>
                  </a:cubicBezTo>
                  <a:cubicBezTo>
                    <a:pt x="14" y="55"/>
                    <a:pt x="14" y="53"/>
                    <a:pt x="13" y="51"/>
                  </a:cubicBezTo>
                  <a:cubicBezTo>
                    <a:pt x="13" y="51"/>
                    <a:pt x="13" y="51"/>
                    <a:pt x="13" y="51"/>
                  </a:cubicBezTo>
                  <a:cubicBezTo>
                    <a:pt x="0" y="50"/>
                    <a:pt x="0" y="50"/>
                    <a:pt x="0" y="50"/>
                  </a:cubicBezTo>
                  <a:cubicBezTo>
                    <a:pt x="0" y="38"/>
                    <a:pt x="0" y="38"/>
                    <a:pt x="0" y="38"/>
                  </a:cubicBezTo>
                  <a:cubicBezTo>
                    <a:pt x="13" y="37"/>
                    <a:pt x="13" y="37"/>
                    <a:pt x="13" y="37"/>
                  </a:cubicBezTo>
                  <a:cubicBezTo>
                    <a:pt x="14" y="33"/>
                    <a:pt x="15" y="30"/>
                    <a:pt x="17" y="28"/>
                  </a:cubicBezTo>
                  <a:cubicBezTo>
                    <a:pt x="9" y="17"/>
                    <a:pt x="9" y="17"/>
                    <a:pt x="9" y="17"/>
                  </a:cubicBezTo>
                  <a:cubicBezTo>
                    <a:pt x="17" y="9"/>
                    <a:pt x="17" y="9"/>
                    <a:pt x="17" y="9"/>
                  </a:cubicBezTo>
                  <a:cubicBezTo>
                    <a:pt x="28" y="17"/>
                    <a:pt x="28" y="17"/>
                    <a:pt x="28" y="17"/>
                  </a:cubicBezTo>
                  <a:cubicBezTo>
                    <a:pt x="29" y="16"/>
                    <a:pt x="30" y="15"/>
                    <a:pt x="32" y="15"/>
                  </a:cubicBezTo>
                  <a:cubicBezTo>
                    <a:pt x="33" y="14"/>
                    <a:pt x="35" y="14"/>
                    <a:pt x="36" y="13"/>
                  </a:cubicBezTo>
                  <a:cubicBezTo>
                    <a:pt x="38" y="0"/>
                    <a:pt x="38" y="0"/>
                    <a:pt x="38" y="0"/>
                  </a:cubicBezTo>
                  <a:cubicBezTo>
                    <a:pt x="50" y="0"/>
                    <a:pt x="50" y="0"/>
                    <a:pt x="50" y="0"/>
                  </a:cubicBezTo>
                  <a:cubicBezTo>
                    <a:pt x="51" y="13"/>
                    <a:pt x="51" y="13"/>
                    <a:pt x="51" y="13"/>
                  </a:cubicBezTo>
                  <a:cubicBezTo>
                    <a:pt x="55" y="14"/>
                    <a:pt x="58" y="15"/>
                    <a:pt x="60" y="17"/>
                  </a:cubicBezTo>
                  <a:cubicBezTo>
                    <a:pt x="71" y="9"/>
                    <a:pt x="71" y="9"/>
                    <a:pt x="71" y="9"/>
                  </a:cubicBezTo>
                  <a:cubicBezTo>
                    <a:pt x="79" y="17"/>
                    <a:pt x="79" y="17"/>
                    <a:pt x="79" y="17"/>
                  </a:cubicBezTo>
                  <a:cubicBezTo>
                    <a:pt x="71" y="27"/>
                    <a:pt x="71" y="27"/>
                    <a:pt x="71" y="27"/>
                  </a:cubicBezTo>
                  <a:cubicBezTo>
                    <a:pt x="72" y="29"/>
                    <a:pt x="73" y="30"/>
                    <a:pt x="73" y="31"/>
                  </a:cubicBezTo>
                  <a:cubicBezTo>
                    <a:pt x="74" y="33"/>
                    <a:pt x="74" y="35"/>
                    <a:pt x="75" y="36"/>
                  </a:cubicBez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10" name="Freeform 51"/>
            <p:cNvSpPr/>
            <p:nvPr/>
          </p:nvSpPr>
          <p:spPr bwMode="auto">
            <a:xfrm>
              <a:off x="1178719" y="1068091"/>
              <a:ext cx="69332" cy="69332"/>
            </a:xfrm>
            <a:custGeom>
              <a:avLst/>
              <a:gdLst>
                <a:gd name="T0" fmla="*/ 9 w 27"/>
                <a:gd name="T1" fmla="*/ 25 h 27"/>
                <a:gd name="T2" fmla="*/ 24 w 27"/>
                <a:gd name="T3" fmla="*/ 18 h 27"/>
                <a:gd name="T4" fmla="*/ 18 w 27"/>
                <a:gd name="T5" fmla="*/ 3 h 27"/>
                <a:gd name="T6" fmla="*/ 2 w 27"/>
                <a:gd name="T7" fmla="*/ 9 h 27"/>
                <a:gd name="T8" fmla="*/ 9 w 27"/>
                <a:gd name="T9" fmla="*/ 25 h 27"/>
              </a:gdLst>
              <a:ahLst/>
              <a:cxnLst>
                <a:cxn ang="0">
                  <a:pos x="T0" y="T1"/>
                </a:cxn>
                <a:cxn ang="0">
                  <a:pos x="T2" y="T3"/>
                </a:cxn>
                <a:cxn ang="0">
                  <a:pos x="T4" y="T5"/>
                </a:cxn>
                <a:cxn ang="0">
                  <a:pos x="T6" y="T7"/>
                </a:cxn>
                <a:cxn ang="0">
                  <a:pos x="T8" y="T9"/>
                </a:cxn>
              </a:cxnLst>
              <a:rect l="0" t="0" r="r" b="b"/>
              <a:pathLst>
                <a:path w="27" h="27">
                  <a:moveTo>
                    <a:pt x="9" y="25"/>
                  </a:moveTo>
                  <a:cubicBezTo>
                    <a:pt x="15" y="27"/>
                    <a:pt x="22" y="24"/>
                    <a:pt x="24" y="18"/>
                  </a:cubicBezTo>
                  <a:cubicBezTo>
                    <a:pt x="27" y="12"/>
                    <a:pt x="24" y="5"/>
                    <a:pt x="18" y="3"/>
                  </a:cubicBezTo>
                  <a:cubicBezTo>
                    <a:pt x="11" y="0"/>
                    <a:pt x="4" y="3"/>
                    <a:pt x="2" y="9"/>
                  </a:cubicBezTo>
                  <a:cubicBezTo>
                    <a:pt x="0" y="16"/>
                    <a:pt x="3" y="23"/>
                    <a:pt x="9" y="25"/>
                  </a:cubicBez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grpSp>
      <p:sp>
        <p:nvSpPr>
          <p:cNvPr id="11" name="直角三角形 10"/>
          <p:cNvSpPr/>
          <p:nvPr/>
        </p:nvSpPr>
        <p:spPr>
          <a:xfrm rot="13498687">
            <a:off x="-2437615" y="991447"/>
            <a:ext cx="4875350" cy="4875350"/>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直角三角形 11"/>
          <p:cNvSpPr/>
          <p:nvPr/>
        </p:nvSpPr>
        <p:spPr>
          <a:xfrm rot="8101313" flipH="1">
            <a:off x="9754325" y="972932"/>
            <a:ext cx="4875350" cy="4875350"/>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文本框 67"/>
          <p:cNvSpPr txBox="1"/>
          <p:nvPr/>
        </p:nvSpPr>
        <p:spPr>
          <a:xfrm>
            <a:off x="6858000" y="1656080"/>
            <a:ext cx="4053840" cy="645795"/>
          </a:xfrm>
          <a:prstGeom prst="rect">
            <a:avLst/>
          </a:prstGeom>
          <a:noFill/>
        </p:spPr>
        <p:txBody>
          <a:bodyPr wrap="square" rtlCol="0">
            <a:spAutoFit/>
          </a:bodyPr>
          <a:lstStyle/>
          <a:p>
            <a:pPr algn="ctr">
              <a:lnSpc>
                <a:spcPct val="130000"/>
              </a:lnSpc>
            </a:pPr>
            <a:r>
              <a:rPr lang="zh-CN" altLang="en-US" sz="2800" b="1" dirty="0" smtClean="0">
                <a:solidFill>
                  <a:srgbClr val="D84943"/>
                </a:solidFill>
              </a:rPr>
              <a:t>需由用户承担的工作</a:t>
            </a:r>
            <a:endParaRPr lang="zh-CN" altLang="en-US" sz="2800" b="1" dirty="0" smtClean="0">
              <a:solidFill>
                <a:srgbClr val="D84943"/>
              </a:solidFill>
            </a:endParaRPr>
          </a:p>
        </p:txBody>
      </p:sp>
      <p:sp>
        <p:nvSpPr>
          <p:cNvPr id="49" name="等腰三角形 48"/>
          <p:cNvSpPr/>
          <p:nvPr/>
        </p:nvSpPr>
        <p:spPr>
          <a:xfrm rot="5400000">
            <a:off x="6603389" y="1813601"/>
            <a:ext cx="382686" cy="329901"/>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D84943"/>
              </a:solidFill>
            </a:endParaRPr>
          </a:p>
        </p:txBody>
      </p:sp>
      <p:sp>
        <p:nvSpPr>
          <p:cNvPr id="50" name="等腰三角形 49"/>
          <p:cNvSpPr/>
          <p:nvPr/>
        </p:nvSpPr>
        <p:spPr>
          <a:xfrm rot="16200000" flipH="1" flipV="1">
            <a:off x="1781039" y="-1781038"/>
            <a:ext cx="873124" cy="4435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等腰三角形 50"/>
          <p:cNvSpPr/>
          <p:nvPr/>
        </p:nvSpPr>
        <p:spPr>
          <a:xfrm rot="5400000" flipV="1">
            <a:off x="9537842" y="-1781038"/>
            <a:ext cx="873124" cy="443520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支持条件</a:t>
            </a:r>
            <a:endParaRPr lang="zh-CN" altLang="en-US" sz="4400" dirty="0" smtClean="0">
              <a:solidFill>
                <a:srgbClr val="595959"/>
              </a:solidFill>
              <a:latin typeface="+mj-ea"/>
              <a:ea typeface="+mj-ea"/>
            </a:endParaRPr>
          </a:p>
        </p:txBody>
      </p:sp>
      <p:sp>
        <p:nvSpPr>
          <p:cNvPr id="6" name="等腰三角形 5"/>
          <p:cNvSpPr/>
          <p:nvPr/>
        </p:nvSpPr>
        <p:spPr>
          <a:xfrm rot="5400000">
            <a:off x="1301139" y="2310171"/>
            <a:ext cx="382686" cy="329901"/>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D84943"/>
              </a:solidFill>
            </a:endParaRPr>
          </a:p>
        </p:txBody>
      </p:sp>
      <p:sp>
        <p:nvSpPr>
          <p:cNvPr id="8" name="文本框 7"/>
          <p:cNvSpPr txBox="1"/>
          <p:nvPr/>
        </p:nvSpPr>
        <p:spPr>
          <a:xfrm>
            <a:off x="1657985" y="2170430"/>
            <a:ext cx="3216910" cy="645795"/>
          </a:xfrm>
          <a:prstGeom prst="rect">
            <a:avLst/>
          </a:prstGeom>
          <a:noFill/>
        </p:spPr>
        <p:txBody>
          <a:bodyPr wrap="square" rtlCol="0">
            <a:spAutoFit/>
          </a:bodyPr>
          <a:p>
            <a:pPr algn="ctr">
              <a:lnSpc>
                <a:spcPct val="130000"/>
              </a:lnSpc>
            </a:pPr>
            <a:r>
              <a:rPr lang="zh-CN" altLang="en-US" sz="2800" b="1" dirty="0" smtClean="0">
                <a:solidFill>
                  <a:srgbClr val="D84943"/>
                </a:solidFill>
              </a:rPr>
              <a:t>计算机系统支持</a:t>
            </a:r>
            <a:endParaRPr lang="zh-CN" altLang="en-US" sz="2800" b="1" dirty="0" smtClean="0">
              <a:solidFill>
                <a:srgbClr val="D84943"/>
              </a:solidFill>
            </a:endParaRPr>
          </a:p>
        </p:txBody>
      </p:sp>
      <p:graphicFrame>
        <p:nvGraphicFramePr>
          <p:cNvPr id="0" name="表格 -1"/>
          <p:cNvGraphicFramePr/>
          <p:nvPr/>
        </p:nvGraphicFramePr>
        <p:xfrm>
          <a:off x="1327785" y="2867025"/>
          <a:ext cx="4316730" cy="279400"/>
        </p:xfrm>
        <a:graphic>
          <a:graphicData uri="http://schemas.openxmlformats.org/drawingml/2006/table">
            <a:tbl>
              <a:tblPr firstRow="1" bandRow="1">
                <a:tableStyleId>{5940675A-B579-460E-94D1-54222C63F5DA}</a:tableStyleId>
              </a:tblPr>
              <a:tblGrid>
                <a:gridCol w="1346200"/>
                <a:gridCol w="2970213"/>
              </a:tblGrid>
              <a:tr h="177800">
                <a:tc>
                  <a:txBody>
                    <a:bodyPr/>
                    <a:p>
                      <a:pPr marL="0" indent="0" algn="l">
                        <a:buNone/>
                      </a:pPr>
                      <a:r>
                        <a:rPr lang="zh-CN" altLang="en-US" sz="2400" b="0">
                          <a:solidFill>
                            <a:schemeClr val="tx1"/>
                          </a:solidFill>
                          <a:highlight>
                            <a:srgbClr val="D8D8D8"/>
                          </a:highlight>
                          <a:uFillTx/>
                          <a:latin typeface="宋体" panose="02010600030101010101" pitchFamily="2" charset="-122"/>
                          <a:ea typeface="宋体" panose="02010600030101010101" pitchFamily="2" charset="-122"/>
                          <a:cs typeface="宋体" panose="02010600030101010101" pitchFamily="2" charset="-122"/>
                        </a:rPr>
                        <a:t>操作系统</a:t>
                      </a:r>
                      <a:endParaRPr lang="zh-CN" altLang="en-US" sz="2400" b="0">
                        <a:solidFill>
                          <a:schemeClr val="tx1"/>
                        </a:solidFill>
                        <a:highlight>
                          <a:srgbClr val="D8D8D8"/>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Microsoft</a:t>
                      </a:r>
                      <a:r>
                        <a:rPr lang="en-US" altLang="zh-CN" sz="2400" b="0">
                          <a:solidFill>
                            <a:schemeClr val="tx1"/>
                          </a:solidFill>
                          <a:uFillTx/>
                          <a:latin typeface="Calibri" panose="020F0502020204030204" charset="0"/>
                          <a:ea typeface="Calibri" panose="020F0502020204030204" charset="0"/>
                          <a:cs typeface="Calibri" panose="020F0502020204030204" charset="0"/>
                        </a:rPr>
                        <a:t> Windows </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10</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Microsoft</a:t>
                      </a:r>
                      <a:r>
                        <a:rPr lang="en-US" altLang="zh-CN" sz="2400" b="0">
                          <a:solidFill>
                            <a:schemeClr val="tx1"/>
                          </a:solidFill>
                          <a:uFillTx/>
                          <a:latin typeface="Calibri" panose="020F0502020204030204" charset="0"/>
                          <a:ea typeface="Calibri" panose="020F0502020204030204" charset="0"/>
                          <a:cs typeface="Calibri" panose="020F0502020204030204" charset="0"/>
                        </a:rPr>
                        <a:t> Windows </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7</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Microsoft</a:t>
                      </a:r>
                      <a:r>
                        <a:rPr lang="en-US" altLang="zh-CN" sz="2400" b="0">
                          <a:solidFill>
                            <a:schemeClr val="tx1"/>
                          </a:solidFill>
                          <a:uFillTx/>
                          <a:latin typeface="Calibri" panose="020F0502020204030204" charset="0"/>
                          <a:ea typeface="Calibri" panose="020F0502020204030204" charset="0"/>
                          <a:cs typeface="Calibri" panose="020F0502020204030204" charset="0"/>
                        </a:rPr>
                        <a:t> Windows </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xp</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chemeClr val="tx1"/>
                          </a:solidFill>
                          <a:highlight>
                            <a:srgbClr val="D8D8D8"/>
                          </a:highlight>
                          <a:uFillTx/>
                          <a:latin typeface="宋体" panose="02010600030101010101" pitchFamily="2" charset="-122"/>
                          <a:ea typeface="宋体" panose="02010600030101010101" pitchFamily="2" charset="-122"/>
                          <a:cs typeface="宋体" panose="02010600030101010101" pitchFamily="2" charset="-122"/>
                        </a:rPr>
                        <a:t>开发</a:t>
                      </a:r>
                      <a:r>
                        <a:rPr lang="zh-CN" altLang="en-US" sz="2400" b="0">
                          <a:solidFill>
                            <a:schemeClr val="tx1"/>
                          </a:solidFill>
                          <a:highlight>
                            <a:srgbClr val="D8D8D8"/>
                          </a:highlight>
                          <a:uFillTx/>
                          <a:latin typeface="Calibri" panose="020F0502020204030204" charset="0"/>
                          <a:ea typeface="Calibri" panose="020F0502020204030204" charset="0"/>
                          <a:cs typeface="Calibri" panose="020F0502020204030204" charset="0"/>
                        </a:rPr>
                        <a:t>环境</a:t>
                      </a:r>
                      <a:endParaRPr lang="zh-CN" altLang="en-US" sz="2400" b="0">
                        <a:solidFill>
                          <a:schemeClr val="tx1"/>
                        </a:solidFill>
                        <a:highlight>
                          <a:srgbClr val="D8D8D8"/>
                        </a:highlight>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Eclipse</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chemeClr val="tx1"/>
                          </a:solidFill>
                          <a:highlight>
                            <a:srgbClr val="D8D8D8"/>
                          </a:highlight>
                          <a:uFillTx/>
                          <a:latin typeface="宋体" panose="02010600030101010101" pitchFamily="2" charset="-122"/>
                          <a:ea typeface="宋体" panose="02010600030101010101" pitchFamily="2" charset="-122"/>
                          <a:cs typeface="宋体" panose="02010600030101010101" pitchFamily="2" charset="-122"/>
                        </a:rPr>
                        <a:t>办公</a:t>
                      </a:r>
                      <a:r>
                        <a:rPr lang="zh-CN" altLang="en-US" sz="2400" b="0">
                          <a:solidFill>
                            <a:schemeClr val="tx1"/>
                          </a:solidFill>
                          <a:highlight>
                            <a:srgbClr val="D8D8D8"/>
                          </a:highlight>
                          <a:uFillTx/>
                          <a:latin typeface="Calibri" panose="020F0502020204030204" charset="0"/>
                          <a:ea typeface="Calibri" panose="020F0502020204030204" charset="0"/>
                          <a:cs typeface="Calibri" panose="020F0502020204030204" charset="0"/>
                        </a:rPr>
                        <a:t>软件</a:t>
                      </a:r>
                      <a:endParaRPr lang="zh-CN" altLang="en-US" sz="2400" b="0">
                        <a:solidFill>
                          <a:schemeClr val="tx1"/>
                        </a:solidFill>
                        <a:highlight>
                          <a:srgbClr val="D8D8D8"/>
                        </a:highlight>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Microsoft</a:t>
                      </a:r>
                      <a:r>
                        <a:rPr lang="en-US" altLang="zh-CN" sz="2400" b="0">
                          <a:solidFill>
                            <a:schemeClr val="tx1"/>
                          </a:solidFill>
                          <a:uFillTx/>
                          <a:latin typeface="Calibri" panose="020F0502020204030204" charset="0"/>
                          <a:ea typeface="Calibri" panose="020F0502020204030204" charset="0"/>
                          <a:cs typeface="Calibri" panose="020F0502020204030204" charset="0"/>
                        </a:rPr>
                        <a:t> Office</a:t>
                      </a:r>
                      <a:endParaRPr lang="en-US" altLang="zh-CN" sz="24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10" name="表格 9"/>
          <p:cNvGraphicFramePr/>
          <p:nvPr/>
        </p:nvGraphicFramePr>
        <p:xfrm>
          <a:off x="6630035" y="2284095"/>
          <a:ext cx="3416300" cy="0"/>
        </p:xfrm>
        <a:graphic>
          <a:graphicData uri="http://schemas.openxmlformats.org/drawingml/2006/table">
            <a:tbl>
              <a:tblPr firstRow="1" bandRow="1">
                <a:tableStyleId>{5940675A-B579-460E-94D1-54222C63F5DA}</a:tableStyleId>
              </a:tblPr>
              <a:tblGrid>
                <a:gridCol w="1706563"/>
                <a:gridCol w="1709737"/>
              </a:tblGrid>
              <a:tr h="0">
                <a:tc>
                  <a:txBody>
                    <a:bodyPr/>
                    <a:p>
                      <a:pPr marL="0" indent="0" algn="l">
                        <a:buNone/>
                      </a:pPr>
                      <a:r>
                        <a:rPr lang="zh-CN" altLang="en-US" sz="2400" b="0">
                          <a:solidFill>
                            <a:schemeClr val="tx1"/>
                          </a:solidFill>
                          <a:highlight>
                            <a:srgbClr val="D8D8D8"/>
                          </a:highlight>
                          <a:uFillTx/>
                          <a:latin typeface="宋体" panose="02010600030101010101" pitchFamily="2" charset="-122"/>
                          <a:ea typeface="宋体" panose="02010600030101010101" pitchFamily="2" charset="-122"/>
                          <a:cs typeface="宋体" panose="02010600030101010101" pitchFamily="2" charset="-122"/>
                        </a:rPr>
                        <a:t>工作</a:t>
                      </a:r>
                      <a:endParaRPr lang="zh-CN" altLang="en-US" sz="2400" b="0">
                        <a:solidFill>
                          <a:schemeClr val="tx1"/>
                        </a:solidFill>
                        <a:highlight>
                          <a:srgbClr val="D8D8D8"/>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c>
                  <a:txBody>
                    <a:bodyPr/>
                    <a:p>
                      <a:pPr marL="0" indent="0" algn="l">
                        <a:buNone/>
                      </a:pPr>
                      <a:r>
                        <a:rPr lang="zh-CN" altLang="en-US" sz="2400" b="0">
                          <a:solidFill>
                            <a:schemeClr val="tx1"/>
                          </a:solidFill>
                          <a:highlight>
                            <a:srgbClr val="D8D8D8"/>
                          </a:highlight>
                          <a:uFillTx/>
                          <a:latin typeface="宋体" panose="02010600030101010101" pitchFamily="2" charset="-122"/>
                          <a:ea typeface="宋体" panose="02010600030101010101" pitchFamily="2" charset="-122"/>
                          <a:cs typeface="宋体" panose="02010600030101010101" pitchFamily="2" charset="-122"/>
                        </a:rPr>
                        <a:t>参与</a:t>
                      </a:r>
                      <a:r>
                        <a:rPr lang="zh-CN" altLang="en-US" sz="2400" b="0">
                          <a:solidFill>
                            <a:schemeClr val="tx1"/>
                          </a:solidFill>
                          <a:highlight>
                            <a:srgbClr val="D8D8D8"/>
                          </a:highlight>
                          <a:uFillTx/>
                          <a:latin typeface="Calibri" panose="020F0502020204030204" charset="0"/>
                          <a:ea typeface="Calibri" panose="020F0502020204030204" charset="0"/>
                          <a:cs typeface="Calibri" panose="020F0502020204030204" charset="0"/>
                        </a:rPr>
                        <a:t>过程</a:t>
                      </a:r>
                      <a:endParaRPr lang="zh-CN" altLang="en-US" sz="2400" b="0">
                        <a:solidFill>
                          <a:schemeClr val="tx1"/>
                        </a:solidFill>
                        <a:highlight>
                          <a:srgbClr val="D8D8D8"/>
                        </a:highlight>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8D8D8"/>
                    </a:solidFill>
                  </a:tcPr>
                </a:tc>
              </a:tr>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审核可行性分析</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需求过程</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审核需求工程计划</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需求</a:t>
                      </a:r>
                      <a:r>
                        <a:rPr lang="zh-CN" altLang="en-US" sz="2400" b="0">
                          <a:solidFill>
                            <a:schemeClr val="tx1"/>
                          </a:solidFill>
                          <a:uFillTx/>
                          <a:latin typeface="Calibri" panose="020F0502020204030204" charset="0"/>
                          <a:ea typeface="Calibri" panose="020F0502020204030204" charset="0"/>
                          <a:cs typeface="Calibri" panose="020F0502020204030204" charset="0"/>
                        </a:rPr>
                        <a:t>过程</a:t>
                      </a:r>
                      <a:endParaRPr lang="zh-CN" altLang="en-US" sz="24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审核需求规格说明书</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需求过程</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5240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审核总体设计</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设计</a:t>
                      </a:r>
                      <a:r>
                        <a:rPr lang="zh-CN" altLang="en-US" sz="2400" b="0">
                          <a:solidFill>
                            <a:schemeClr val="tx1"/>
                          </a:solidFill>
                          <a:uFillTx/>
                          <a:latin typeface="Calibri" panose="020F0502020204030204" charset="0"/>
                          <a:ea typeface="Calibri" panose="020F0502020204030204" charset="0"/>
                          <a:cs typeface="Calibri" panose="020F0502020204030204" charset="0"/>
                        </a:rPr>
                        <a:t>过程</a:t>
                      </a:r>
                      <a:endParaRPr lang="zh-CN" altLang="en-US" sz="24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5240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审核详细设计</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设计过程</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验收</a:t>
                      </a:r>
                      <a:r>
                        <a:rPr lang="zh-CN" altLang="en-US" sz="2400" b="0">
                          <a:solidFill>
                            <a:schemeClr val="tx1"/>
                          </a:solidFill>
                          <a:uFillTx/>
                          <a:latin typeface="Calibri" panose="020F0502020204030204" charset="0"/>
                          <a:ea typeface="Calibri" panose="020F0502020204030204" charset="0"/>
                          <a:cs typeface="Calibri" panose="020F0502020204030204" charset="0"/>
                        </a:rPr>
                        <a:t>测试</a:t>
                      </a:r>
                      <a:endParaRPr lang="zh-CN" altLang="en-US" sz="24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测试</a:t>
                      </a:r>
                      <a:r>
                        <a:rPr lang="zh-CN" altLang="en-US" sz="2400" b="0">
                          <a:solidFill>
                            <a:schemeClr val="tx1"/>
                          </a:solidFill>
                          <a:uFillTx/>
                          <a:latin typeface="Calibri" panose="020F0502020204030204" charset="0"/>
                          <a:ea typeface="Calibri" panose="020F0502020204030204" charset="0"/>
                          <a:cs typeface="Calibri" panose="020F0502020204030204" charset="0"/>
                        </a:rPr>
                        <a:t>过程</a:t>
                      </a:r>
                      <a:endParaRPr lang="zh-CN" altLang="en-US" sz="24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par>
                                <p:cTn id="8" presetID="10" presetClass="entr" presetSubtype="0" fill="hold" grpId="0" nodeType="withEffect">
                                  <p:stCondLst>
                                    <p:cond delay="2500"/>
                                  </p:stCondLst>
                                  <p:childTnLst>
                                    <p:set>
                                      <p:cBhvr>
                                        <p:cTn id="9" dur="1" fill="hold">
                                          <p:stCondLst>
                                            <p:cond delay="0"/>
                                          </p:stCondLst>
                                        </p:cTn>
                                        <p:tgtEl>
                                          <p:spTgt spid="68"/>
                                        </p:tgtEl>
                                        <p:attrNameLst>
                                          <p:attrName>style.visibility</p:attrName>
                                        </p:attrNameLst>
                                      </p:cBhvr>
                                      <p:to>
                                        <p:strVal val="visible"/>
                                      </p:to>
                                    </p:set>
                                    <p:animEffect transition="in" filter="fade">
                                      <p:cBhvr>
                                        <p:cTn id="10" dur="500"/>
                                        <p:tgtEl>
                                          <p:spTgt spid="68"/>
                                        </p:tgtEl>
                                      </p:cBhvr>
                                    </p:animEffect>
                                  </p:childTnLst>
                                </p:cTn>
                              </p:par>
                              <p:par>
                                <p:cTn id="11" presetID="10" presetClass="entr" presetSubtype="0" fill="hold" grpId="0" nodeType="withEffect">
                                  <p:stCondLst>
                                    <p:cond delay="250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250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49" grpId="0" bldLvl="0" animBg="1"/>
      <p:bldP spid="6" grpId="0" bldLvl="0" animBg="1"/>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3269368" y="2850737"/>
            <a:ext cx="5653265" cy="1015663"/>
          </a:xfrm>
          <a:prstGeom prst="rect">
            <a:avLst/>
          </a:prstGeom>
          <a:noFill/>
        </p:spPr>
        <p:txBody>
          <a:bodyPr wrap="square" rtlCol="0">
            <a:spAutoFit/>
          </a:bodyPr>
          <a:lstStyle/>
          <a:p>
            <a:pPr algn="ctr"/>
            <a:r>
              <a:rPr lang="en-US" altLang="zh-CN" sz="6000" dirty="0" smtClean="0">
                <a:solidFill>
                  <a:srgbClr val="595959"/>
                </a:solidFill>
                <a:latin typeface="+mn-ea"/>
              </a:rPr>
              <a:t>Part </a:t>
            </a:r>
            <a:r>
              <a:rPr lang="en-US" altLang="zh-CN" sz="6000" dirty="0">
                <a:solidFill>
                  <a:srgbClr val="595959"/>
                </a:solidFill>
                <a:latin typeface="+mn-ea"/>
              </a:rPr>
              <a:t>Four</a:t>
            </a:r>
            <a:r>
              <a:rPr lang="en-US" altLang="zh-CN" sz="6000" dirty="0" smtClean="0">
                <a:solidFill>
                  <a:srgbClr val="595959"/>
                </a:solidFill>
                <a:latin typeface="+mn-ea"/>
              </a:rPr>
              <a:t>    </a:t>
            </a:r>
            <a:endParaRPr lang="zh-CN" altLang="en-US" sz="6000" dirty="0">
              <a:solidFill>
                <a:srgbClr val="595959"/>
              </a:solidFill>
              <a:latin typeface="+mn-ea"/>
            </a:endParaRPr>
          </a:p>
        </p:txBody>
      </p:sp>
      <p:sp>
        <p:nvSpPr>
          <p:cNvPr id="15" name="文本框 14"/>
          <p:cNvSpPr txBox="1"/>
          <p:nvPr/>
        </p:nvSpPr>
        <p:spPr>
          <a:xfrm>
            <a:off x="3527073" y="4127837"/>
            <a:ext cx="5137854" cy="1007745"/>
          </a:xfrm>
          <a:prstGeom prst="rect">
            <a:avLst/>
          </a:prstGeom>
          <a:noFill/>
        </p:spPr>
        <p:txBody>
          <a:bodyPr wrap="square" rtlCol="0">
            <a:spAutoFit/>
          </a:bodyPr>
          <a:lstStyle/>
          <a:p>
            <a:pPr algn="ctr"/>
            <a:r>
              <a:rPr lang="zh-CN" altLang="en-US" sz="6000" dirty="0">
                <a:solidFill>
                  <a:srgbClr val="595959"/>
                </a:solidFill>
                <a:latin typeface="+mj-ea"/>
                <a:ea typeface="+mj-ea"/>
              </a:rPr>
              <a:t>专题计划要点</a:t>
            </a:r>
            <a:endParaRPr lang="zh-CN" altLang="en-US" sz="6000" dirty="0">
              <a:solidFill>
                <a:srgbClr val="595959"/>
              </a:solidFill>
              <a:latin typeface="+mj-ea"/>
              <a:ea typeface="+mj-ea"/>
            </a:endParaRPr>
          </a:p>
        </p:txBody>
      </p:sp>
      <p:grpSp>
        <p:nvGrpSpPr>
          <p:cNvPr id="16" name="组合 15"/>
          <p:cNvGrpSpPr>
            <a:grpSpLocks noChangeAspect="1"/>
          </p:cNvGrpSpPr>
          <p:nvPr/>
        </p:nvGrpSpPr>
        <p:grpSpPr>
          <a:xfrm>
            <a:off x="5658601" y="1714500"/>
            <a:ext cx="874798" cy="874800"/>
            <a:chOff x="8146929" y="3160395"/>
            <a:chExt cx="477656" cy="477657"/>
          </a:xfrm>
        </p:grpSpPr>
        <p:sp>
          <p:nvSpPr>
            <p:cNvPr id="17" name="Rectangle 211"/>
            <p:cNvSpPr>
              <a:spLocks noChangeArrowheads="1"/>
            </p:cNvSpPr>
            <p:nvPr/>
          </p:nvSpPr>
          <p:spPr bwMode="auto">
            <a:xfrm>
              <a:off x="8167744" y="3575605"/>
              <a:ext cx="62446" cy="62446"/>
            </a:xfrm>
            <a:prstGeom prst="rect">
              <a:avLst/>
            </a:pr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18" name="Rectangle 212"/>
            <p:cNvSpPr>
              <a:spLocks noChangeArrowheads="1"/>
            </p:cNvSpPr>
            <p:nvPr/>
          </p:nvSpPr>
          <p:spPr bwMode="auto">
            <a:xfrm>
              <a:off x="8292636" y="3492344"/>
              <a:ext cx="62446" cy="145707"/>
            </a:xfrm>
            <a:prstGeom prst="rect">
              <a:avLst/>
            </a:pr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19" name="Rectangle 213"/>
            <p:cNvSpPr>
              <a:spLocks noChangeArrowheads="1"/>
            </p:cNvSpPr>
            <p:nvPr/>
          </p:nvSpPr>
          <p:spPr bwMode="auto">
            <a:xfrm>
              <a:off x="8417528" y="3389363"/>
              <a:ext cx="61350" cy="248688"/>
            </a:xfrm>
            <a:prstGeom prst="rect">
              <a:avLst/>
            </a:pr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0" name="Rectangle 214"/>
            <p:cNvSpPr>
              <a:spLocks noChangeArrowheads="1"/>
            </p:cNvSpPr>
            <p:nvPr/>
          </p:nvSpPr>
          <p:spPr bwMode="auto">
            <a:xfrm>
              <a:off x="8541324" y="3285287"/>
              <a:ext cx="62446" cy="352765"/>
            </a:xfrm>
            <a:prstGeom prst="rect">
              <a:avLst/>
            </a:pr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1" name="Line 215"/>
            <p:cNvSpPr>
              <a:spLocks noChangeShapeType="1"/>
            </p:cNvSpPr>
            <p:nvPr/>
          </p:nvSpPr>
          <p:spPr bwMode="auto">
            <a:xfrm flipH="1">
              <a:off x="8146929" y="3638051"/>
              <a:ext cx="477656" cy="0"/>
            </a:xfrm>
            <a:prstGeom prst="line">
              <a:avLst/>
            </a:prstGeom>
            <a:noFill/>
            <a:ln w="30163" cap="rnd">
              <a:solidFill>
                <a:srgbClr val="595959"/>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2" name="Line 216"/>
            <p:cNvSpPr>
              <a:spLocks noChangeShapeType="1"/>
            </p:cNvSpPr>
            <p:nvPr/>
          </p:nvSpPr>
          <p:spPr bwMode="auto">
            <a:xfrm flipH="1">
              <a:off x="8167744" y="3160395"/>
              <a:ext cx="436026" cy="373580"/>
            </a:xfrm>
            <a:prstGeom prst="line">
              <a:avLst/>
            </a:prstGeom>
            <a:noFill/>
            <a:ln w="30163" cap="rnd">
              <a:solidFill>
                <a:srgbClr val="595959"/>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3" name="Freeform 217"/>
            <p:cNvSpPr/>
            <p:nvPr/>
          </p:nvSpPr>
          <p:spPr bwMode="auto">
            <a:xfrm>
              <a:off x="8541324" y="3160395"/>
              <a:ext cx="62446" cy="62446"/>
            </a:xfrm>
            <a:custGeom>
              <a:avLst/>
              <a:gdLst>
                <a:gd name="T0" fmla="*/ 0 w 57"/>
                <a:gd name="T1" fmla="*/ 0 h 57"/>
                <a:gd name="T2" fmla="*/ 57 w 57"/>
                <a:gd name="T3" fmla="*/ 0 h 57"/>
                <a:gd name="T4" fmla="*/ 57 w 57"/>
                <a:gd name="T5" fmla="*/ 57 h 57"/>
              </a:gdLst>
              <a:ahLst/>
              <a:cxnLst>
                <a:cxn ang="0">
                  <a:pos x="T0" y="T1"/>
                </a:cxn>
                <a:cxn ang="0">
                  <a:pos x="T2" y="T3"/>
                </a:cxn>
                <a:cxn ang="0">
                  <a:pos x="T4" y="T5"/>
                </a:cxn>
              </a:cxnLst>
              <a:rect l="0" t="0" r="r" b="b"/>
              <a:pathLst>
                <a:path w="57" h="57">
                  <a:moveTo>
                    <a:pt x="0" y="0"/>
                  </a:moveTo>
                  <a:lnTo>
                    <a:pt x="57" y="0"/>
                  </a:lnTo>
                  <a:lnTo>
                    <a:pt x="57" y="57"/>
                  </a:lnTo>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grpSp>
      <p:sp>
        <p:nvSpPr>
          <p:cNvPr id="24" name="直角三角形 23"/>
          <p:cNvSpPr/>
          <p:nvPr/>
        </p:nvSpPr>
        <p:spPr>
          <a:xfrm rot="13498687">
            <a:off x="-2437615" y="991447"/>
            <a:ext cx="4875350" cy="4875350"/>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直角三角形 24"/>
          <p:cNvSpPr/>
          <p:nvPr/>
        </p:nvSpPr>
        <p:spPr>
          <a:xfrm rot="8101313" flipH="1">
            <a:off x="9754325" y="972932"/>
            <a:ext cx="4875350" cy="4875350"/>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等腰三角形 78"/>
          <p:cNvSpPr/>
          <p:nvPr/>
        </p:nvSpPr>
        <p:spPr>
          <a:xfrm>
            <a:off x="8701434" y="1400176"/>
            <a:ext cx="2228743" cy="1921330"/>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等腰三角形 79"/>
          <p:cNvSpPr/>
          <p:nvPr/>
        </p:nvSpPr>
        <p:spPr>
          <a:xfrm flipV="1">
            <a:off x="9580239" y="3504935"/>
            <a:ext cx="471132" cy="406148"/>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D84943"/>
              </a:solidFill>
            </a:endParaRPr>
          </a:p>
        </p:txBody>
      </p:sp>
      <p:sp>
        <p:nvSpPr>
          <p:cNvPr id="77" name="等腰三角形 76"/>
          <p:cNvSpPr/>
          <p:nvPr/>
        </p:nvSpPr>
        <p:spPr>
          <a:xfrm>
            <a:off x="5026658" y="1400176"/>
            <a:ext cx="2228743" cy="1921330"/>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nvSpPr>
        <p:spPr>
          <a:xfrm flipV="1">
            <a:off x="5905462" y="3517075"/>
            <a:ext cx="471132" cy="406148"/>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B1CE71"/>
              </a:solidFill>
            </a:endParaRPr>
          </a:p>
        </p:txBody>
      </p:sp>
      <p:sp>
        <p:nvSpPr>
          <p:cNvPr id="48" name="等腰三角形 47"/>
          <p:cNvSpPr/>
          <p:nvPr/>
        </p:nvSpPr>
        <p:spPr>
          <a:xfrm>
            <a:off x="1335247" y="1400176"/>
            <a:ext cx="2228743" cy="1921330"/>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1223842" y="4118792"/>
            <a:ext cx="2451554" cy="566420"/>
          </a:xfrm>
          <a:prstGeom prst="rect">
            <a:avLst/>
          </a:prstGeom>
          <a:noFill/>
        </p:spPr>
        <p:txBody>
          <a:bodyPr wrap="square" rtlCol="0">
            <a:spAutoFit/>
          </a:bodyPr>
          <a:lstStyle/>
          <a:p>
            <a:pPr algn="ctr">
              <a:lnSpc>
                <a:spcPct val="130000"/>
              </a:lnSpc>
            </a:pPr>
            <a:r>
              <a:rPr lang="zh-CN" altLang="en-US" sz="2400" b="1" dirty="0" smtClean="0">
                <a:solidFill>
                  <a:srgbClr val="FAC93E"/>
                </a:solidFill>
              </a:rPr>
              <a:t>质量保证计划</a:t>
            </a:r>
            <a:endParaRPr lang="zh-CN" altLang="en-US" sz="2400" b="1" dirty="0" smtClean="0">
              <a:solidFill>
                <a:srgbClr val="FAC93E"/>
              </a:solidFill>
            </a:endParaRPr>
          </a:p>
        </p:txBody>
      </p:sp>
      <p:sp>
        <p:nvSpPr>
          <p:cNvPr id="10" name="文本框 9"/>
          <p:cNvSpPr txBox="1"/>
          <p:nvPr/>
        </p:nvSpPr>
        <p:spPr>
          <a:xfrm>
            <a:off x="8178742" y="4850404"/>
            <a:ext cx="3134421" cy="1160145"/>
          </a:xfrm>
          <a:prstGeom prst="rect">
            <a:avLst/>
          </a:prstGeom>
          <a:noFill/>
        </p:spPr>
        <p:txBody>
          <a:bodyPr wrap="square" rtlCol="0">
            <a:spAutoFit/>
          </a:bodyPr>
          <a:lstStyle/>
          <a:p>
            <a:pPr algn="just">
              <a:lnSpc>
                <a:spcPct val="130000"/>
              </a:lnSpc>
            </a:pPr>
            <a:r>
              <a:rPr lang="zh-CN" altLang="en-US" dirty="0" smtClean="0">
                <a:solidFill>
                  <a:srgbClr val="595959"/>
                </a:solidFill>
                <a:latin typeface="+mn-ea"/>
              </a:rPr>
              <a:t>5.4.1 控制和实施阶段</a:t>
            </a:r>
            <a:endParaRPr lang="zh-CN" altLang="en-US" dirty="0" smtClean="0">
              <a:solidFill>
                <a:srgbClr val="595959"/>
              </a:solidFill>
              <a:latin typeface="+mn-ea"/>
            </a:endParaRPr>
          </a:p>
          <a:p>
            <a:pPr algn="just">
              <a:lnSpc>
                <a:spcPct val="130000"/>
              </a:lnSpc>
            </a:pPr>
            <a:r>
              <a:rPr lang="zh-CN" altLang="en-US" dirty="0" smtClean="0">
                <a:solidFill>
                  <a:srgbClr val="595959"/>
                </a:solidFill>
                <a:latin typeface="+mn-ea"/>
              </a:rPr>
              <a:t>5.4.2 概念和计划阶段</a:t>
            </a:r>
            <a:endParaRPr lang="zh-CN" altLang="en-US" dirty="0" smtClean="0">
              <a:solidFill>
                <a:srgbClr val="595959"/>
              </a:solidFill>
              <a:latin typeface="+mn-ea"/>
            </a:endParaRPr>
          </a:p>
          <a:p>
            <a:pPr algn="just">
              <a:lnSpc>
                <a:spcPct val="130000"/>
              </a:lnSpc>
            </a:pPr>
            <a:r>
              <a:rPr lang="zh-CN" altLang="en-US" dirty="0" smtClean="0">
                <a:solidFill>
                  <a:srgbClr val="595959"/>
                </a:solidFill>
                <a:latin typeface="+mn-ea"/>
              </a:rPr>
              <a:t>5.4.3 收尾阶段</a:t>
            </a:r>
            <a:endParaRPr lang="zh-CN" altLang="en-US" dirty="0" smtClean="0">
              <a:solidFill>
                <a:srgbClr val="595959"/>
              </a:solidFill>
              <a:latin typeface="+mn-ea"/>
            </a:endParaRPr>
          </a:p>
        </p:txBody>
      </p:sp>
      <p:sp>
        <p:nvSpPr>
          <p:cNvPr id="12" name="文本框 11"/>
          <p:cNvSpPr txBox="1"/>
          <p:nvPr/>
        </p:nvSpPr>
        <p:spPr>
          <a:xfrm>
            <a:off x="8520175" y="4094512"/>
            <a:ext cx="2451554" cy="566420"/>
          </a:xfrm>
          <a:prstGeom prst="rect">
            <a:avLst/>
          </a:prstGeom>
          <a:noFill/>
        </p:spPr>
        <p:txBody>
          <a:bodyPr wrap="square" rtlCol="0">
            <a:spAutoFit/>
          </a:bodyPr>
          <a:lstStyle/>
          <a:p>
            <a:pPr algn="ctr">
              <a:lnSpc>
                <a:spcPct val="130000"/>
              </a:lnSpc>
            </a:pPr>
            <a:r>
              <a:rPr lang="zh-CN" altLang="en-US" sz="2400" b="1" dirty="0" smtClean="0">
                <a:solidFill>
                  <a:srgbClr val="D84943"/>
                </a:solidFill>
              </a:rPr>
              <a:t>管理实现计划</a:t>
            </a:r>
            <a:endParaRPr lang="zh-CN" altLang="en-US" sz="2400" b="1" dirty="0" smtClean="0">
              <a:solidFill>
                <a:srgbClr val="D84943"/>
              </a:solidFill>
            </a:endParaRPr>
          </a:p>
        </p:txBody>
      </p:sp>
      <p:sp>
        <p:nvSpPr>
          <p:cNvPr id="13" name="文本框 12"/>
          <p:cNvSpPr txBox="1"/>
          <p:nvPr/>
        </p:nvSpPr>
        <p:spPr>
          <a:xfrm>
            <a:off x="4880326" y="4118792"/>
            <a:ext cx="2451554" cy="566420"/>
          </a:xfrm>
          <a:prstGeom prst="rect">
            <a:avLst/>
          </a:prstGeom>
          <a:noFill/>
        </p:spPr>
        <p:txBody>
          <a:bodyPr wrap="square" rtlCol="0">
            <a:spAutoFit/>
          </a:bodyPr>
          <a:lstStyle/>
          <a:p>
            <a:pPr algn="ctr">
              <a:lnSpc>
                <a:spcPct val="130000"/>
              </a:lnSpc>
            </a:pPr>
            <a:r>
              <a:rPr lang="zh-CN" altLang="en-US" sz="2400" b="1" dirty="0" smtClean="0">
                <a:solidFill>
                  <a:srgbClr val="B1CE71"/>
                </a:solidFill>
              </a:rPr>
              <a:t>配置管理计划</a:t>
            </a:r>
            <a:endParaRPr lang="zh-CN" altLang="en-US" sz="2400" b="1" dirty="0" smtClean="0">
              <a:solidFill>
                <a:srgbClr val="B1CE71"/>
              </a:solidFill>
            </a:endParaRPr>
          </a:p>
        </p:txBody>
      </p:sp>
      <p:sp>
        <p:nvSpPr>
          <p:cNvPr id="17" name="等腰三角形 16"/>
          <p:cNvSpPr/>
          <p:nvPr/>
        </p:nvSpPr>
        <p:spPr>
          <a:xfrm rot="16200000" flipH="1" flipV="1">
            <a:off x="1781039" y="-1781038"/>
            <a:ext cx="873124" cy="4435200"/>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rot="5400000" flipV="1">
            <a:off x="9537842" y="-1781038"/>
            <a:ext cx="873124" cy="4435200"/>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9392805" y="2255448"/>
            <a:ext cx="846000" cy="846000"/>
            <a:chOff x="6923209" y="3199834"/>
            <a:chExt cx="477656" cy="396587"/>
          </a:xfrm>
        </p:grpSpPr>
        <p:sp>
          <p:nvSpPr>
            <p:cNvPr id="21" name="Freeform 172"/>
            <p:cNvSpPr/>
            <p:nvPr/>
          </p:nvSpPr>
          <p:spPr bwMode="auto">
            <a:xfrm>
              <a:off x="6951693" y="3406892"/>
              <a:ext cx="47108" cy="47108"/>
            </a:xfrm>
            <a:custGeom>
              <a:avLst/>
              <a:gdLst>
                <a:gd name="T0" fmla="*/ 3 w 18"/>
                <a:gd name="T1" fmla="*/ 15 h 18"/>
                <a:gd name="T2" fmla="*/ 15 w 18"/>
                <a:gd name="T3" fmla="*/ 15 h 18"/>
                <a:gd name="T4" fmla="*/ 15 w 18"/>
                <a:gd name="T5" fmla="*/ 3 h 18"/>
                <a:gd name="T6" fmla="*/ 3 w 18"/>
                <a:gd name="T7" fmla="*/ 3 h 18"/>
                <a:gd name="T8" fmla="*/ 3 w 18"/>
                <a:gd name="T9" fmla="*/ 15 h 18"/>
              </a:gdLst>
              <a:ahLst/>
              <a:cxnLst>
                <a:cxn ang="0">
                  <a:pos x="T0" y="T1"/>
                </a:cxn>
                <a:cxn ang="0">
                  <a:pos x="T2" y="T3"/>
                </a:cxn>
                <a:cxn ang="0">
                  <a:pos x="T4" y="T5"/>
                </a:cxn>
                <a:cxn ang="0">
                  <a:pos x="T6" y="T7"/>
                </a:cxn>
                <a:cxn ang="0">
                  <a:pos x="T8" y="T9"/>
                </a:cxn>
              </a:cxnLst>
              <a:rect l="0" t="0" r="r" b="b"/>
              <a:pathLst>
                <a:path w="18" h="18">
                  <a:moveTo>
                    <a:pt x="3" y="15"/>
                  </a:moveTo>
                  <a:cubicBezTo>
                    <a:pt x="7" y="18"/>
                    <a:pt x="12" y="18"/>
                    <a:pt x="15" y="15"/>
                  </a:cubicBezTo>
                  <a:cubicBezTo>
                    <a:pt x="18" y="11"/>
                    <a:pt x="18" y="6"/>
                    <a:pt x="15" y="3"/>
                  </a:cubicBezTo>
                  <a:cubicBezTo>
                    <a:pt x="12" y="0"/>
                    <a:pt x="7" y="0"/>
                    <a:pt x="3" y="3"/>
                  </a:cubicBezTo>
                  <a:cubicBezTo>
                    <a:pt x="0" y="6"/>
                    <a:pt x="0" y="11"/>
                    <a:pt x="3" y="15"/>
                  </a:cubicBezTo>
                  <a:close/>
                </a:path>
              </a:pathLst>
            </a:custGeom>
            <a:noFill/>
            <a:ln w="30163"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2" name="Freeform 173"/>
            <p:cNvSpPr/>
            <p:nvPr/>
          </p:nvSpPr>
          <p:spPr bwMode="auto">
            <a:xfrm>
              <a:off x="7076585" y="3283096"/>
              <a:ext cx="46013" cy="46013"/>
            </a:xfrm>
            <a:custGeom>
              <a:avLst/>
              <a:gdLst>
                <a:gd name="T0" fmla="*/ 3 w 18"/>
                <a:gd name="T1" fmla="*/ 15 h 18"/>
                <a:gd name="T2" fmla="*/ 15 w 18"/>
                <a:gd name="T3" fmla="*/ 15 h 18"/>
                <a:gd name="T4" fmla="*/ 15 w 18"/>
                <a:gd name="T5" fmla="*/ 3 h 18"/>
                <a:gd name="T6" fmla="*/ 3 w 18"/>
                <a:gd name="T7" fmla="*/ 3 h 18"/>
                <a:gd name="T8" fmla="*/ 3 w 18"/>
                <a:gd name="T9" fmla="*/ 15 h 18"/>
              </a:gdLst>
              <a:ahLst/>
              <a:cxnLst>
                <a:cxn ang="0">
                  <a:pos x="T0" y="T1"/>
                </a:cxn>
                <a:cxn ang="0">
                  <a:pos x="T2" y="T3"/>
                </a:cxn>
                <a:cxn ang="0">
                  <a:pos x="T4" y="T5"/>
                </a:cxn>
                <a:cxn ang="0">
                  <a:pos x="T6" y="T7"/>
                </a:cxn>
                <a:cxn ang="0">
                  <a:pos x="T8" y="T9"/>
                </a:cxn>
              </a:cxnLst>
              <a:rect l="0" t="0" r="r" b="b"/>
              <a:pathLst>
                <a:path w="18" h="18">
                  <a:moveTo>
                    <a:pt x="3" y="15"/>
                  </a:moveTo>
                  <a:cubicBezTo>
                    <a:pt x="7" y="18"/>
                    <a:pt x="12" y="18"/>
                    <a:pt x="15" y="15"/>
                  </a:cubicBezTo>
                  <a:cubicBezTo>
                    <a:pt x="18" y="11"/>
                    <a:pt x="18" y="6"/>
                    <a:pt x="15" y="3"/>
                  </a:cubicBezTo>
                  <a:cubicBezTo>
                    <a:pt x="12" y="0"/>
                    <a:pt x="7" y="0"/>
                    <a:pt x="3" y="3"/>
                  </a:cubicBezTo>
                  <a:cubicBezTo>
                    <a:pt x="0" y="6"/>
                    <a:pt x="0" y="11"/>
                    <a:pt x="3" y="15"/>
                  </a:cubicBezTo>
                  <a:close/>
                </a:path>
              </a:pathLst>
            </a:custGeom>
            <a:noFill/>
            <a:ln w="30163"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3" name="Rectangle 174"/>
            <p:cNvSpPr>
              <a:spLocks noChangeArrowheads="1"/>
            </p:cNvSpPr>
            <p:nvPr/>
          </p:nvSpPr>
          <p:spPr bwMode="auto">
            <a:xfrm>
              <a:off x="6944024" y="3513159"/>
              <a:ext cx="62446" cy="83261"/>
            </a:xfrm>
            <a:prstGeom prst="rect">
              <a:avLst/>
            </a:prstGeom>
            <a:noFill/>
            <a:ln w="30163"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4" name="Rectangle 175"/>
            <p:cNvSpPr>
              <a:spLocks noChangeArrowheads="1"/>
            </p:cNvSpPr>
            <p:nvPr/>
          </p:nvSpPr>
          <p:spPr bwMode="auto">
            <a:xfrm>
              <a:off x="7068916" y="3389363"/>
              <a:ext cx="62446" cy="207057"/>
            </a:xfrm>
            <a:prstGeom prst="rect">
              <a:avLst/>
            </a:prstGeom>
            <a:noFill/>
            <a:ln w="30163"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5" name="Rectangle 176"/>
            <p:cNvSpPr>
              <a:spLocks noChangeArrowheads="1"/>
            </p:cNvSpPr>
            <p:nvPr/>
          </p:nvSpPr>
          <p:spPr bwMode="auto">
            <a:xfrm>
              <a:off x="7192712" y="3450713"/>
              <a:ext cx="62446" cy="145707"/>
            </a:xfrm>
            <a:prstGeom prst="rect">
              <a:avLst/>
            </a:prstGeom>
            <a:noFill/>
            <a:ln w="30163"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6" name="Rectangle 177"/>
            <p:cNvSpPr>
              <a:spLocks noChangeArrowheads="1"/>
            </p:cNvSpPr>
            <p:nvPr/>
          </p:nvSpPr>
          <p:spPr bwMode="auto">
            <a:xfrm>
              <a:off x="7317604" y="3306102"/>
              <a:ext cx="62446" cy="290319"/>
            </a:xfrm>
            <a:prstGeom prst="rect">
              <a:avLst/>
            </a:prstGeom>
            <a:noFill/>
            <a:ln w="30163"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7" name="Line 178"/>
            <p:cNvSpPr>
              <a:spLocks noChangeShapeType="1"/>
            </p:cNvSpPr>
            <p:nvPr/>
          </p:nvSpPr>
          <p:spPr bwMode="auto">
            <a:xfrm flipH="1">
              <a:off x="6923209" y="3596421"/>
              <a:ext cx="477656" cy="0"/>
            </a:xfrm>
            <a:prstGeom prst="line">
              <a:avLst/>
            </a:prstGeom>
            <a:noFill/>
            <a:ln w="30163" cap="rnd">
              <a:solidFill>
                <a:srgbClr val="FFFFFF"/>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8" name="Freeform 179"/>
            <p:cNvSpPr/>
            <p:nvPr/>
          </p:nvSpPr>
          <p:spPr bwMode="auto">
            <a:xfrm>
              <a:off x="7201477" y="3344446"/>
              <a:ext cx="46013" cy="47108"/>
            </a:xfrm>
            <a:custGeom>
              <a:avLst/>
              <a:gdLst>
                <a:gd name="T0" fmla="*/ 3 w 18"/>
                <a:gd name="T1" fmla="*/ 15 h 18"/>
                <a:gd name="T2" fmla="*/ 15 w 18"/>
                <a:gd name="T3" fmla="*/ 15 h 18"/>
                <a:gd name="T4" fmla="*/ 15 w 18"/>
                <a:gd name="T5" fmla="*/ 3 h 18"/>
                <a:gd name="T6" fmla="*/ 3 w 18"/>
                <a:gd name="T7" fmla="*/ 3 h 18"/>
                <a:gd name="T8" fmla="*/ 3 w 18"/>
                <a:gd name="T9" fmla="*/ 15 h 18"/>
              </a:gdLst>
              <a:ahLst/>
              <a:cxnLst>
                <a:cxn ang="0">
                  <a:pos x="T0" y="T1"/>
                </a:cxn>
                <a:cxn ang="0">
                  <a:pos x="T2" y="T3"/>
                </a:cxn>
                <a:cxn ang="0">
                  <a:pos x="T4" y="T5"/>
                </a:cxn>
                <a:cxn ang="0">
                  <a:pos x="T6" y="T7"/>
                </a:cxn>
                <a:cxn ang="0">
                  <a:pos x="T8" y="T9"/>
                </a:cxn>
              </a:cxnLst>
              <a:rect l="0" t="0" r="r" b="b"/>
              <a:pathLst>
                <a:path w="18" h="18">
                  <a:moveTo>
                    <a:pt x="3" y="15"/>
                  </a:moveTo>
                  <a:cubicBezTo>
                    <a:pt x="7" y="18"/>
                    <a:pt x="12" y="18"/>
                    <a:pt x="15" y="15"/>
                  </a:cubicBezTo>
                  <a:cubicBezTo>
                    <a:pt x="18" y="11"/>
                    <a:pt x="18" y="6"/>
                    <a:pt x="15" y="3"/>
                  </a:cubicBezTo>
                  <a:cubicBezTo>
                    <a:pt x="12" y="0"/>
                    <a:pt x="7" y="0"/>
                    <a:pt x="3" y="3"/>
                  </a:cubicBezTo>
                  <a:cubicBezTo>
                    <a:pt x="0" y="6"/>
                    <a:pt x="0" y="11"/>
                    <a:pt x="3" y="15"/>
                  </a:cubicBezTo>
                  <a:close/>
                </a:path>
              </a:pathLst>
            </a:custGeom>
            <a:noFill/>
            <a:ln w="30163"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9" name="Freeform 180"/>
            <p:cNvSpPr/>
            <p:nvPr/>
          </p:nvSpPr>
          <p:spPr bwMode="auto">
            <a:xfrm>
              <a:off x="7325273" y="3199834"/>
              <a:ext cx="47108" cy="46013"/>
            </a:xfrm>
            <a:custGeom>
              <a:avLst/>
              <a:gdLst>
                <a:gd name="T0" fmla="*/ 3 w 18"/>
                <a:gd name="T1" fmla="*/ 15 h 18"/>
                <a:gd name="T2" fmla="*/ 15 w 18"/>
                <a:gd name="T3" fmla="*/ 15 h 18"/>
                <a:gd name="T4" fmla="*/ 15 w 18"/>
                <a:gd name="T5" fmla="*/ 3 h 18"/>
                <a:gd name="T6" fmla="*/ 3 w 18"/>
                <a:gd name="T7" fmla="*/ 3 h 18"/>
                <a:gd name="T8" fmla="*/ 3 w 18"/>
                <a:gd name="T9" fmla="*/ 15 h 18"/>
              </a:gdLst>
              <a:ahLst/>
              <a:cxnLst>
                <a:cxn ang="0">
                  <a:pos x="T0" y="T1"/>
                </a:cxn>
                <a:cxn ang="0">
                  <a:pos x="T2" y="T3"/>
                </a:cxn>
                <a:cxn ang="0">
                  <a:pos x="T4" y="T5"/>
                </a:cxn>
                <a:cxn ang="0">
                  <a:pos x="T6" y="T7"/>
                </a:cxn>
                <a:cxn ang="0">
                  <a:pos x="T8" y="T9"/>
                </a:cxn>
              </a:cxnLst>
              <a:rect l="0" t="0" r="r" b="b"/>
              <a:pathLst>
                <a:path w="18" h="18">
                  <a:moveTo>
                    <a:pt x="3" y="15"/>
                  </a:moveTo>
                  <a:cubicBezTo>
                    <a:pt x="7" y="18"/>
                    <a:pt x="12" y="18"/>
                    <a:pt x="15" y="15"/>
                  </a:cubicBezTo>
                  <a:cubicBezTo>
                    <a:pt x="18" y="11"/>
                    <a:pt x="18" y="6"/>
                    <a:pt x="15" y="3"/>
                  </a:cubicBezTo>
                  <a:cubicBezTo>
                    <a:pt x="12" y="0"/>
                    <a:pt x="7" y="0"/>
                    <a:pt x="3" y="3"/>
                  </a:cubicBezTo>
                  <a:cubicBezTo>
                    <a:pt x="0" y="6"/>
                    <a:pt x="0" y="11"/>
                    <a:pt x="3" y="15"/>
                  </a:cubicBezTo>
                  <a:close/>
                </a:path>
              </a:pathLst>
            </a:custGeom>
            <a:noFill/>
            <a:ln w="30163"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0" name="Line 181"/>
            <p:cNvSpPr>
              <a:spLocks noChangeShapeType="1"/>
            </p:cNvSpPr>
            <p:nvPr/>
          </p:nvSpPr>
          <p:spPr bwMode="auto">
            <a:xfrm>
              <a:off x="7348279" y="3222841"/>
              <a:ext cx="0" cy="0"/>
            </a:xfrm>
            <a:prstGeom prst="line">
              <a:avLst/>
            </a:prstGeom>
            <a:noFill/>
            <a:ln w="30163" cap="rnd">
              <a:solidFill>
                <a:srgbClr val="FFFFFF"/>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1" name="Line 182"/>
            <p:cNvSpPr>
              <a:spLocks noChangeShapeType="1"/>
            </p:cNvSpPr>
            <p:nvPr/>
          </p:nvSpPr>
          <p:spPr bwMode="auto">
            <a:xfrm>
              <a:off x="7120406" y="3315962"/>
              <a:ext cx="83261" cy="41631"/>
            </a:xfrm>
            <a:prstGeom prst="line">
              <a:avLst/>
            </a:prstGeom>
            <a:noFill/>
            <a:ln w="30163" cap="rnd">
              <a:solidFill>
                <a:srgbClr val="FFFFFF"/>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2" name="Line 183"/>
            <p:cNvSpPr>
              <a:spLocks noChangeShapeType="1"/>
            </p:cNvSpPr>
            <p:nvPr/>
          </p:nvSpPr>
          <p:spPr bwMode="auto">
            <a:xfrm>
              <a:off x="6996610" y="3410178"/>
              <a:ext cx="0" cy="0"/>
            </a:xfrm>
            <a:prstGeom prst="line">
              <a:avLst/>
            </a:prstGeom>
            <a:noFill/>
            <a:ln w="30163" cap="rnd">
              <a:solidFill>
                <a:srgbClr val="FFFFFF"/>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3" name="Line 184"/>
            <p:cNvSpPr>
              <a:spLocks noChangeShapeType="1"/>
            </p:cNvSpPr>
            <p:nvPr/>
          </p:nvSpPr>
          <p:spPr bwMode="auto">
            <a:xfrm flipV="1">
              <a:off x="6996610" y="3326917"/>
              <a:ext cx="82166" cy="83261"/>
            </a:xfrm>
            <a:prstGeom prst="line">
              <a:avLst/>
            </a:prstGeom>
            <a:noFill/>
            <a:ln w="30163" cap="rnd">
              <a:solidFill>
                <a:srgbClr val="FFFFFF"/>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4" name="Line 185"/>
            <p:cNvSpPr>
              <a:spLocks noChangeShapeType="1"/>
            </p:cNvSpPr>
            <p:nvPr/>
          </p:nvSpPr>
          <p:spPr bwMode="auto">
            <a:xfrm flipV="1">
              <a:off x="7245298" y="3243656"/>
              <a:ext cx="82166" cy="104076"/>
            </a:xfrm>
            <a:prstGeom prst="line">
              <a:avLst/>
            </a:prstGeom>
            <a:noFill/>
            <a:ln w="30163" cap="rnd">
              <a:solidFill>
                <a:srgbClr val="FFFFFF"/>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35" name="组合 34"/>
          <p:cNvGrpSpPr/>
          <p:nvPr/>
        </p:nvGrpSpPr>
        <p:grpSpPr>
          <a:xfrm>
            <a:off x="5718028" y="2255448"/>
            <a:ext cx="846000" cy="846000"/>
            <a:chOff x="3272771" y="4374377"/>
            <a:chExt cx="472326" cy="471243"/>
          </a:xfrm>
        </p:grpSpPr>
        <p:sp>
          <p:nvSpPr>
            <p:cNvPr id="36" name="Oval 75"/>
            <p:cNvSpPr>
              <a:spLocks noChangeArrowheads="1"/>
            </p:cNvSpPr>
            <p:nvPr/>
          </p:nvSpPr>
          <p:spPr bwMode="auto">
            <a:xfrm>
              <a:off x="3478602" y="4476209"/>
              <a:ext cx="61749" cy="61749"/>
            </a:xfrm>
            <a:prstGeom prst="ellipse">
              <a:avLst/>
            </a:prstGeom>
            <a:noFill/>
            <a:ln w="30163"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 name="Freeform 76"/>
            <p:cNvSpPr/>
            <p:nvPr/>
          </p:nvSpPr>
          <p:spPr bwMode="auto">
            <a:xfrm>
              <a:off x="3396270" y="4394960"/>
              <a:ext cx="225330" cy="307662"/>
            </a:xfrm>
            <a:custGeom>
              <a:avLst/>
              <a:gdLst>
                <a:gd name="T0" fmla="*/ 63 w 88"/>
                <a:gd name="T1" fmla="*/ 84 h 120"/>
                <a:gd name="T2" fmla="*/ 44 w 88"/>
                <a:gd name="T3" fmla="*/ 120 h 120"/>
                <a:gd name="T4" fmla="*/ 26 w 88"/>
                <a:gd name="T5" fmla="*/ 84 h 120"/>
                <a:gd name="T6" fmla="*/ 0 w 88"/>
                <a:gd name="T7" fmla="*/ 44 h 120"/>
                <a:gd name="T8" fmla="*/ 44 w 88"/>
                <a:gd name="T9" fmla="*/ 0 h 120"/>
                <a:gd name="T10" fmla="*/ 88 w 88"/>
                <a:gd name="T11" fmla="*/ 44 h 120"/>
                <a:gd name="T12" fmla="*/ 63 w 88"/>
                <a:gd name="T13" fmla="*/ 84 h 120"/>
              </a:gdLst>
              <a:ahLst/>
              <a:cxnLst>
                <a:cxn ang="0">
                  <a:pos x="T0" y="T1"/>
                </a:cxn>
                <a:cxn ang="0">
                  <a:pos x="T2" y="T3"/>
                </a:cxn>
                <a:cxn ang="0">
                  <a:pos x="T4" y="T5"/>
                </a:cxn>
                <a:cxn ang="0">
                  <a:pos x="T6" y="T7"/>
                </a:cxn>
                <a:cxn ang="0">
                  <a:pos x="T8" y="T9"/>
                </a:cxn>
                <a:cxn ang="0">
                  <a:pos x="T10" y="T11"/>
                </a:cxn>
                <a:cxn ang="0">
                  <a:pos x="T12" y="T13"/>
                </a:cxn>
              </a:cxnLst>
              <a:rect l="0" t="0" r="r" b="b"/>
              <a:pathLst>
                <a:path w="88" h="120">
                  <a:moveTo>
                    <a:pt x="63" y="84"/>
                  </a:moveTo>
                  <a:cubicBezTo>
                    <a:pt x="44" y="120"/>
                    <a:pt x="44" y="120"/>
                    <a:pt x="44" y="120"/>
                  </a:cubicBezTo>
                  <a:cubicBezTo>
                    <a:pt x="26" y="84"/>
                    <a:pt x="26" y="84"/>
                    <a:pt x="26" y="84"/>
                  </a:cubicBezTo>
                  <a:cubicBezTo>
                    <a:pt x="11" y="77"/>
                    <a:pt x="0" y="61"/>
                    <a:pt x="0" y="44"/>
                  </a:cubicBezTo>
                  <a:cubicBezTo>
                    <a:pt x="0" y="20"/>
                    <a:pt x="20" y="0"/>
                    <a:pt x="44" y="0"/>
                  </a:cubicBezTo>
                  <a:cubicBezTo>
                    <a:pt x="68" y="0"/>
                    <a:pt x="88" y="20"/>
                    <a:pt x="88" y="44"/>
                  </a:cubicBezTo>
                  <a:cubicBezTo>
                    <a:pt x="88" y="61"/>
                    <a:pt x="78" y="77"/>
                    <a:pt x="63" y="84"/>
                  </a:cubicBezTo>
                  <a:close/>
                </a:path>
              </a:pathLst>
            </a:custGeom>
            <a:noFill/>
            <a:ln w="30163"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 name="Line 77"/>
            <p:cNvSpPr>
              <a:spLocks noChangeShapeType="1"/>
            </p:cNvSpPr>
            <p:nvPr/>
          </p:nvSpPr>
          <p:spPr bwMode="auto">
            <a:xfrm>
              <a:off x="3437436" y="4374377"/>
              <a:ext cx="0" cy="0"/>
            </a:xfrm>
            <a:prstGeom prst="line">
              <a:avLst/>
            </a:prstGeom>
            <a:noFill/>
            <a:ln w="30163" cap="rnd">
              <a:solidFill>
                <a:srgbClr val="FFFFFF"/>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9" name="Freeform 78"/>
            <p:cNvSpPr/>
            <p:nvPr/>
          </p:nvSpPr>
          <p:spPr bwMode="auto">
            <a:xfrm>
              <a:off x="3272771" y="4374377"/>
              <a:ext cx="472326" cy="471243"/>
            </a:xfrm>
            <a:custGeom>
              <a:avLst/>
              <a:gdLst>
                <a:gd name="T0" fmla="*/ 152 w 436"/>
                <a:gd name="T1" fmla="*/ 0 h 435"/>
                <a:gd name="T2" fmla="*/ 0 w 436"/>
                <a:gd name="T3" fmla="*/ 38 h 435"/>
                <a:gd name="T4" fmla="*/ 0 w 436"/>
                <a:gd name="T5" fmla="*/ 397 h 435"/>
                <a:gd name="T6" fmla="*/ 152 w 436"/>
                <a:gd name="T7" fmla="*/ 359 h 435"/>
                <a:gd name="T8" fmla="*/ 284 w 436"/>
                <a:gd name="T9" fmla="*/ 435 h 435"/>
                <a:gd name="T10" fmla="*/ 436 w 436"/>
                <a:gd name="T11" fmla="*/ 397 h 435"/>
                <a:gd name="T12" fmla="*/ 436 w 436"/>
                <a:gd name="T13" fmla="*/ 38 h 435"/>
                <a:gd name="T14" fmla="*/ 308 w 436"/>
                <a:gd name="T15" fmla="*/ 68 h 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6" h="435">
                  <a:moveTo>
                    <a:pt x="152" y="0"/>
                  </a:moveTo>
                  <a:lnTo>
                    <a:pt x="0" y="38"/>
                  </a:lnTo>
                  <a:lnTo>
                    <a:pt x="0" y="397"/>
                  </a:lnTo>
                  <a:lnTo>
                    <a:pt x="152" y="359"/>
                  </a:lnTo>
                  <a:lnTo>
                    <a:pt x="284" y="435"/>
                  </a:lnTo>
                  <a:lnTo>
                    <a:pt x="436" y="397"/>
                  </a:lnTo>
                  <a:lnTo>
                    <a:pt x="436" y="38"/>
                  </a:lnTo>
                  <a:lnTo>
                    <a:pt x="308" y="68"/>
                  </a:lnTo>
                </a:path>
              </a:pathLst>
            </a:custGeom>
            <a:noFill/>
            <a:ln w="30163" cap="rnd">
              <a:solidFill>
                <a:srgbClr val="FFFFFF"/>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 name="Line 79"/>
            <p:cNvSpPr>
              <a:spLocks noChangeShapeType="1"/>
            </p:cNvSpPr>
            <p:nvPr/>
          </p:nvSpPr>
          <p:spPr bwMode="auto">
            <a:xfrm flipV="1">
              <a:off x="3580434" y="4594290"/>
              <a:ext cx="0" cy="251330"/>
            </a:xfrm>
            <a:prstGeom prst="line">
              <a:avLst/>
            </a:prstGeom>
            <a:noFill/>
            <a:ln w="30163" cap="rnd">
              <a:solidFill>
                <a:srgbClr val="FFFFFF"/>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1" name="Line 80"/>
            <p:cNvSpPr>
              <a:spLocks noChangeShapeType="1"/>
            </p:cNvSpPr>
            <p:nvPr/>
          </p:nvSpPr>
          <p:spPr bwMode="auto">
            <a:xfrm flipV="1">
              <a:off x="3437436" y="4374377"/>
              <a:ext cx="0" cy="45499"/>
            </a:xfrm>
            <a:prstGeom prst="line">
              <a:avLst/>
            </a:prstGeom>
            <a:noFill/>
            <a:ln w="30163" cap="rnd">
              <a:solidFill>
                <a:srgbClr val="FFFFFF"/>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2" name="Line 81"/>
            <p:cNvSpPr>
              <a:spLocks noChangeShapeType="1"/>
            </p:cNvSpPr>
            <p:nvPr/>
          </p:nvSpPr>
          <p:spPr bwMode="auto">
            <a:xfrm flipV="1">
              <a:off x="3437436" y="4594290"/>
              <a:ext cx="0" cy="168998"/>
            </a:xfrm>
            <a:prstGeom prst="line">
              <a:avLst/>
            </a:prstGeom>
            <a:noFill/>
            <a:ln w="30163" cap="rnd">
              <a:solidFill>
                <a:srgbClr val="FFFFFF"/>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3" name="Line 82"/>
            <p:cNvSpPr>
              <a:spLocks noChangeShapeType="1"/>
            </p:cNvSpPr>
            <p:nvPr/>
          </p:nvSpPr>
          <p:spPr bwMode="auto">
            <a:xfrm flipH="1" flipV="1">
              <a:off x="3437436" y="4374377"/>
              <a:ext cx="43333" cy="22750"/>
            </a:xfrm>
            <a:prstGeom prst="line">
              <a:avLst/>
            </a:prstGeom>
            <a:noFill/>
            <a:ln w="30163" cap="rnd">
              <a:solidFill>
                <a:srgbClr val="FFFFFF"/>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44" name="组合 43"/>
          <p:cNvGrpSpPr/>
          <p:nvPr/>
        </p:nvGrpSpPr>
        <p:grpSpPr>
          <a:xfrm>
            <a:off x="2026309" y="2197751"/>
            <a:ext cx="846617" cy="846617"/>
            <a:chOff x="9371745" y="1937770"/>
            <a:chExt cx="476561" cy="476561"/>
          </a:xfrm>
        </p:grpSpPr>
        <p:sp>
          <p:nvSpPr>
            <p:cNvPr id="45" name="Freeform 170"/>
            <p:cNvSpPr/>
            <p:nvPr/>
          </p:nvSpPr>
          <p:spPr bwMode="auto">
            <a:xfrm>
              <a:off x="9371745" y="2040751"/>
              <a:ext cx="372484" cy="373580"/>
            </a:xfrm>
            <a:custGeom>
              <a:avLst/>
              <a:gdLst>
                <a:gd name="T0" fmla="*/ 144 w 144"/>
                <a:gd name="T1" fmla="*/ 72 h 144"/>
                <a:gd name="T2" fmla="*/ 72 w 144"/>
                <a:gd name="T3" fmla="*/ 144 h 144"/>
                <a:gd name="T4" fmla="*/ 0 w 144"/>
                <a:gd name="T5" fmla="*/ 72 h 144"/>
                <a:gd name="T6" fmla="*/ 72 w 144"/>
                <a:gd name="T7" fmla="*/ 0 h 144"/>
                <a:gd name="T8" fmla="*/ 72 w 144"/>
                <a:gd name="T9" fmla="*/ 72 h 144"/>
                <a:gd name="T10" fmla="*/ 144 w 144"/>
                <a:gd name="T11" fmla="*/ 72 h 144"/>
              </a:gdLst>
              <a:ahLst/>
              <a:cxnLst>
                <a:cxn ang="0">
                  <a:pos x="T0" y="T1"/>
                </a:cxn>
                <a:cxn ang="0">
                  <a:pos x="T2" y="T3"/>
                </a:cxn>
                <a:cxn ang="0">
                  <a:pos x="T4" y="T5"/>
                </a:cxn>
                <a:cxn ang="0">
                  <a:pos x="T6" y="T7"/>
                </a:cxn>
                <a:cxn ang="0">
                  <a:pos x="T8" y="T9"/>
                </a:cxn>
                <a:cxn ang="0">
                  <a:pos x="T10" y="T11"/>
                </a:cxn>
              </a:cxnLst>
              <a:rect l="0" t="0" r="r" b="b"/>
              <a:pathLst>
                <a:path w="144" h="144">
                  <a:moveTo>
                    <a:pt x="144" y="72"/>
                  </a:moveTo>
                  <a:cubicBezTo>
                    <a:pt x="144" y="112"/>
                    <a:pt x="112" y="144"/>
                    <a:pt x="72" y="144"/>
                  </a:cubicBezTo>
                  <a:cubicBezTo>
                    <a:pt x="32" y="144"/>
                    <a:pt x="0" y="112"/>
                    <a:pt x="0" y="72"/>
                  </a:cubicBezTo>
                  <a:cubicBezTo>
                    <a:pt x="0" y="32"/>
                    <a:pt x="32" y="0"/>
                    <a:pt x="72" y="0"/>
                  </a:cubicBezTo>
                  <a:cubicBezTo>
                    <a:pt x="72" y="72"/>
                    <a:pt x="72" y="72"/>
                    <a:pt x="72" y="72"/>
                  </a:cubicBezTo>
                  <a:lnTo>
                    <a:pt x="144" y="72"/>
                  </a:lnTo>
                  <a:close/>
                </a:path>
              </a:pathLst>
            </a:custGeom>
            <a:noFill/>
            <a:ln w="30163"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6" name="Freeform 171"/>
            <p:cNvSpPr/>
            <p:nvPr/>
          </p:nvSpPr>
          <p:spPr bwMode="auto">
            <a:xfrm>
              <a:off x="9599618" y="1937770"/>
              <a:ext cx="248688" cy="248688"/>
            </a:xfrm>
            <a:custGeom>
              <a:avLst/>
              <a:gdLst>
                <a:gd name="T0" fmla="*/ 96 w 96"/>
                <a:gd name="T1" fmla="*/ 96 h 96"/>
                <a:gd name="T2" fmla="*/ 0 w 96"/>
                <a:gd name="T3" fmla="*/ 0 h 96"/>
                <a:gd name="T4" fmla="*/ 0 w 96"/>
                <a:gd name="T5" fmla="*/ 96 h 96"/>
                <a:gd name="T6" fmla="*/ 96 w 96"/>
                <a:gd name="T7" fmla="*/ 96 h 96"/>
              </a:gdLst>
              <a:ahLst/>
              <a:cxnLst>
                <a:cxn ang="0">
                  <a:pos x="T0" y="T1"/>
                </a:cxn>
                <a:cxn ang="0">
                  <a:pos x="T2" y="T3"/>
                </a:cxn>
                <a:cxn ang="0">
                  <a:pos x="T4" y="T5"/>
                </a:cxn>
                <a:cxn ang="0">
                  <a:pos x="T6" y="T7"/>
                </a:cxn>
              </a:cxnLst>
              <a:rect l="0" t="0" r="r" b="b"/>
              <a:pathLst>
                <a:path w="96" h="96">
                  <a:moveTo>
                    <a:pt x="96" y="96"/>
                  </a:moveTo>
                  <a:cubicBezTo>
                    <a:pt x="96" y="43"/>
                    <a:pt x="53" y="0"/>
                    <a:pt x="0" y="0"/>
                  </a:cubicBezTo>
                  <a:cubicBezTo>
                    <a:pt x="0" y="96"/>
                    <a:pt x="0" y="96"/>
                    <a:pt x="0" y="96"/>
                  </a:cubicBezTo>
                  <a:lnTo>
                    <a:pt x="96" y="96"/>
                  </a:lnTo>
                  <a:close/>
                </a:path>
              </a:pathLst>
            </a:custGeom>
            <a:noFill/>
            <a:ln w="30163"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sp>
        <p:nvSpPr>
          <p:cNvPr id="47" name="等腰三角形 46"/>
          <p:cNvSpPr/>
          <p:nvPr/>
        </p:nvSpPr>
        <p:spPr>
          <a:xfrm flipV="1">
            <a:off x="2214052" y="3517075"/>
            <a:ext cx="471132" cy="406148"/>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文本框 74"/>
          <p:cNvSpPr txBox="1"/>
          <p:nvPr/>
        </p:nvSpPr>
        <p:spPr>
          <a:xfrm>
            <a:off x="4538892" y="4850404"/>
            <a:ext cx="3134421" cy="1160145"/>
          </a:xfrm>
          <a:prstGeom prst="rect">
            <a:avLst/>
          </a:prstGeom>
          <a:noFill/>
        </p:spPr>
        <p:txBody>
          <a:bodyPr wrap="square" rtlCol="0">
            <a:spAutoFit/>
          </a:bodyPr>
          <a:lstStyle/>
          <a:p>
            <a:pPr algn="just">
              <a:lnSpc>
                <a:spcPct val="130000"/>
              </a:lnSpc>
            </a:pPr>
            <a:r>
              <a:rPr lang="zh-CN" altLang="en-US" dirty="0" smtClean="0">
                <a:solidFill>
                  <a:srgbClr val="595959"/>
                </a:solidFill>
                <a:latin typeface="+mn-ea"/>
              </a:rPr>
              <a:t>5.3.1 角色与职责</a:t>
            </a:r>
            <a:endParaRPr lang="zh-CN" altLang="en-US" dirty="0" smtClean="0">
              <a:solidFill>
                <a:srgbClr val="595959"/>
              </a:solidFill>
              <a:latin typeface="+mn-ea"/>
            </a:endParaRPr>
          </a:p>
          <a:p>
            <a:pPr algn="just">
              <a:lnSpc>
                <a:spcPct val="130000"/>
              </a:lnSpc>
            </a:pPr>
            <a:r>
              <a:rPr lang="zh-CN" altLang="en-US" dirty="0" smtClean="0">
                <a:solidFill>
                  <a:srgbClr val="595959"/>
                </a:solidFill>
                <a:latin typeface="+mn-ea"/>
              </a:rPr>
              <a:t>5.3.2 软件配置</a:t>
            </a:r>
            <a:endParaRPr lang="zh-CN" altLang="en-US" dirty="0" smtClean="0">
              <a:solidFill>
                <a:srgbClr val="595959"/>
              </a:solidFill>
              <a:latin typeface="+mn-ea"/>
            </a:endParaRPr>
          </a:p>
          <a:p>
            <a:pPr algn="just">
              <a:lnSpc>
                <a:spcPct val="130000"/>
              </a:lnSpc>
            </a:pPr>
            <a:endParaRPr lang="zh-CN" altLang="en-US" dirty="0" smtClean="0">
              <a:solidFill>
                <a:srgbClr val="595959"/>
              </a:solidFill>
              <a:latin typeface="+mn-ea"/>
            </a:endParaRPr>
          </a:p>
        </p:txBody>
      </p:sp>
      <p:sp>
        <p:nvSpPr>
          <p:cNvPr id="76" name="文本框 75"/>
          <p:cNvSpPr txBox="1"/>
          <p:nvPr/>
        </p:nvSpPr>
        <p:spPr>
          <a:xfrm>
            <a:off x="882409" y="4850404"/>
            <a:ext cx="3134421" cy="1160145"/>
          </a:xfrm>
          <a:prstGeom prst="rect">
            <a:avLst/>
          </a:prstGeom>
          <a:noFill/>
        </p:spPr>
        <p:txBody>
          <a:bodyPr wrap="square" rtlCol="0">
            <a:spAutoFit/>
          </a:bodyPr>
          <a:lstStyle/>
          <a:p>
            <a:pPr algn="just">
              <a:lnSpc>
                <a:spcPct val="130000"/>
              </a:lnSpc>
            </a:pPr>
            <a:r>
              <a:rPr dirty="0">
                <a:solidFill>
                  <a:srgbClr val="595959"/>
                </a:solidFill>
                <a:latin typeface="+mn-ea"/>
              </a:rPr>
              <a:t>5.2.1 质量方针</a:t>
            </a:r>
            <a:endParaRPr dirty="0">
              <a:solidFill>
                <a:srgbClr val="595959"/>
              </a:solidFill>
              <a:latin typeface="+mn-ea"/>
            </a:endParaRPr>
          </a:p>
          <a:p>
            <a:pPr algn="just">
              <a:lnSpc>
                <a:spcPct val="130000"/>
              </a:lnSpc>
            </a:pPr>
            <a:r>
              <a:rPr dirty="0">
                <a:solidFill>
                  <a:srgbClr val="595959"/>
                </a:solidFill>
                <a:latin typeface="+mn-ea"/>
              </a:rPr>
              <a:t>5.2.2 质量目标</a:t>
            </a:r>
            <a:endParaRPr dirty="0">
              <a:solidFill>
                <a:srgbClr val="595959"/>
              </a:solidFill>
              <a:latin typeface="+mn-ea"/>
            </a:endParaRPr>
          </a:p>
          <a:p>
            <a:pPr algn="just">
              <a:lnSpc>
                <a:spcPct val="130000"/>
              </a:lnSpc>
            </a:pPr>
            <a:r>
              <a:rPr dirty="0">
                <a:solidFill>
                  <a:srgbClr val="595959"/>
                </a:solidFill>
                <a:latin typeface="+mn-ea"/>
              </a:rPr>
              <a:t>5.2.3 标准与规范</a:t>
            </a:r>
            <a:endParaRPr dirty="0">
              <a:solidFill>
                <a:srgbClr val="595959"/>
              </a:solidFill>
              <a:latin typeface="+mn-ea"/>
            </a:endParaRPr>
          </a:p>
        </p:txBody>
      </p:sp>
      <p:sp>
        <p:nvSpPr>
          <p:cNvPr id="49" name="文本框 48"/>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专题计划要点</a:t>
            </a:r>
            <a:endParaRPr lang="zh-CN" altLang="en-US" sz="4400" dirty="0" smtClean="0">
              <a:solidFill>
                <a:srgbClr val="595959"/>
              </a:solidFill>
              <a:latin typeface="+mj-ea"/>
              <a:ea typeface="+mj-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ppt_x"/>
                                          </p:val>
                                        </p:tav>
                                        <p:tav tm="100000">
                                          <p:val>
                                            <p:strVal val="#ppt_x"/>
                                          </p:val>
                                        </p:tav>
                                      </p:tavLst>
                                    </p:anim>
                                    <p:anim calcmode="lin" valueType="num">
                                      <p:cBhvr additive="base">
                                        <p:cTn id="8" dur="500" fill="hold"/>
                                        <p:tgtEl>
                                          <p:spTgt spid="4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500" fill="hold"/>
                                        <p:tgtEl>
                                          <p:spTgt spid="47"/>
                                        </p:tgtEl>
                                        <p:attrNameLst>
                                          <p:attrName>ppt_x</p:attrName>
                                        </p:attrNameLst>
                                      </p:cBhvr>
                                      <p:tavLst>
                                        <p:tav tm="0">
                                          <p:val>
                                            <p:strVal val="#ppt_x"/>
                                          </p:val>
                                        </p:tav>
                                        <p:tav tm="100000">
                                          <p:val>
                                            <p:strVal val="#ppt_x"/>
                                          </p:val>
                                        </p:tav>
                                      </p:tavLst>
                                    </p:anim>
                                    <p:anim calcmode="lin" valueType="num">
                                      <p:cBhvr additive="base">
                                        <p:cTn id="12" dur="500" fill="hold"/>
                                        <p:tgtEl>
                                          <p:spTgt spid="4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4"/>
                                        </p:tgtEl>
                                        <p:attrNameLst>
                                          <p:attrName>style.visibility</p:attrName>
                                        </p:attrNameLst>
                                      </p:cBhvr>
                                      <p:to>
                                        <p:strVal val="visible"/>
                                      </p:to>
                                    </p:set>
                                    <p:anim calcmode="lin" valueType="num">
                                      <p:cBhvr additive="base">
                                        <p:cTn id="15" dur="500" fill="hold"/>
                                        <p:tgtEl>
                                          <p:spTgt spid="44"/>
                                        </p:tgtEl>
                                        <p:attrNameLst>
                                          <p:attrName>ppt_x</p:attrName>
                                        </p:attrNameLst>
                                      </p:cBhvr>
                                      <p:tavLst>
                                        <p:tav tm="0">
                                          <p:val>
                                            <p:strVal val="#ppt_x"/>
                                          </p:val>
                                        </p:tav>
                                        <p:tav tm="100000">
                                          <p:val>
                                            <p:strVal val="#ppt_x"/>
                                          </p:val>
                                        </p:tav>
                                      </p:tavLst>
                                    </p:anim>
                                    <p:anim calcmode="lin" valueType="num">
                                      <p:cBhvr additive="base">
                                        <p:cTn id="16" dur="500" fill="hold"/>
                                        <p:tgtEl>
                                          <p:spTgt spid="44"/>
                                        </p:tgtEl>
                                        <p:attrNameLst>
                                          <p:attrName>ppt_y</p:attrName>
                                        </p:attrNameLst>
                                      </p:cBhvr>
                                      <p:tavLst>
                                        <p:tav tm="0">
                                          <p:val>
                                            <p:strVal val="1+#ppt_h/2"/>
                                          </p:val>
                                        </p:tav>
                                        <p:tav tm="100000">
                                          <p:val>
                                            <p:strVal val="#ppt_y"/>
                                          </p:val>
                                        </p:tav>
                                      </p:tavLst>
                                    </p:anim>
                                  </p:childTnLst>
                                </p:cTn>
                              </p:par>
                              <p:par>
                                <p:cTn id="17" presetID="10" presetClass="entr" presetSubtype="0" fill="hold" grpId="0" nodeType="withEffect">
                                  <p:stCondLst>
                                    <p:cond delay="50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76"/>
                                        </p:tgtEl>
                                        <p:attrNameLst>
                                          <p:attrName>style.visibility</p:attrName>
                                        </p:attrNameLst>
                                      </p:cBhvr>
                                      <p:to>
                                        <p:strVal val="visible"/>
                                      </p:to>
                                    </p:set>
                                    <p:animEffect transition="in" filter="fade">
                                      <p:cBhvr>
                                        <p:cTn id="22" dur="500"/>
                                        <p:tgtEl>
                                          <p:spTgt spid="76"/>
                                        </p:tgtEl>
                                      </p:cBhvr>
                                    </p:animEffect>
                                  </p:childTnLst>
                                </p:cTn>
                              </p:par>
                              <p:par>
                                <p:cTn id="23" presetID="2" presetClass="entr" presetSubtype="4" fill="hold" grpId="0" nodeType="withEffect">
                                  <p:stCondLst>
                                    <p:cond delay="1000"/>
                                  </p:stCondLst>
                                  <p:childTnLst>
                                    <p:set>
                                      <p:cBhvr>
                                        <p:cTn id="24" dur="1" fill="hold">
                                          <p:stCondLst>
                                            <p:cond delay="0"/>
                                          </p:stCondLst>
                                        </p:cTn>
                                        <p:tgtEl>
                                          <p:spTgt spid="77"/>
                                        </p:tgtEl>
                                        <p:attrNameLst>
                                          <p:attrName>style.visibility</p:attrName>
                                        </p:attrNameLst>
                                      </p:cBhvr>
                                      <p:to>
                                        <p:strVal val="visible"/>
                                      </p:to>
                                    </p:set>
                                    <p:anim calcmode="lin" valueType="num">
                                      <p:cBhvr additive="base">
                                        <p:cTn id="25" dur="500" fill="hold"/>
                                        <p:tgtEl>
                                          <p:spTgt spid="77"/>
                                        </p:tgtEl>
                                        <p:attrNameLst>
                                          <p:attrName>ppt_x</p:attrName>
                                        </p:attrNameLst>
                                      </p:cBhvr>
                                      <p:tavLst>
                                        <p:tav tm="0">
                                          <p:val>
                                            <p:strVal val="#ppt_x"/>
                                          </p:val>
                                        </p:tav>
                                        <p:tav tm="100000">
                                          <p:val>
                                            <p:strVal val="#ppt_x"/>
                                          </p:val>
                                        </p:tav>
                                      </p:tavLst>
                                    </p:anim>
                                    <p:anim calcmode="lin" valueType="num">
                                      <p:cBhvr additive="base">
                                        <p:cTn id="26" dur="500" fill="hold"/>
                                        <p:tgtEl>
                                          <p:spTgt spid="77"/>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1000"/>
                                  </p:stCondLst>
                                  <p:childTnLst>
                                    <p:set>
                                      <p:cBhvr>
                                        <p:cTn id="28" dur="1" fill="hold">
                                          <p:stCondLst>
                                            <p:cond delay="0"/>
                                          </p:stCondLst>
                                        </p:cTn>
                                        <p:tgtEl>
                                          <p:spTgt spid="35"/>
                                        </p:tgtEl>
                                        <p:attrNameLst>
                                          <p:attrName>style.visibility</p:attrName>
                                        </p:attrNameLst>
                                      </p:cBhvr>
                                      <p:to>
                                        <p:strVal val="visible"/>
                                      </p:to>
                                    </p:set>
                                    <p:anim calcmode="lin" valueType="num">
                                      <p:cBhvr additive="base">
                                        <p:cTn id="29" dur="500" fill="hold"/>
                                        <p:tgtEl>
                                          <p:spTgt spid="35"/>
                                        </p:tgtEl>
                                        <p:attrNameLst>
                                          <p:attrName>ppt_x</p:attrName>
                                        </p:attrNameLst>
                                      </p:cBhvr>
                                      <p:tavLst>
                                        <p:tav tm="0">
                                          <p:val>
                                            <p:strVal val="#ppt_x"/>
                                          </p:val>
                                        </p:tav>
                                        <p:tav tm="100000">
                                          <p:val>
                                            <p:strVal val="#ppt_x"/>
                                          </p:val>
                                        </p:tav>
                                      </p:tavLst>
                                    </p:anim>
                                    <p:anim calcmode="lin" valueType="num">
                                      <p:cBhvr additive="base">
                                        <p:cTn id="30" dur="500" fill="hold"/>
                                        <p:tgtEl>
                                          <p:spTgt spid="3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1000"/>
                                  </p:stCondLst>
                                  <p:childTnLst>
                                    <p:set>
                                      <p:cBhvr>
                                        <p:cTn id="32" dur="1" fill="hold">
                                          <p:stCondLst>
                                            <p:cond delay="0"/>
                                          </p:stCondLst>
                                        </p:cTn>
                                        <p:tgtEl>
                                          <p:spTgt spid="78"/>
                                        </p:tgtEl>
                                        <p:attrNameLst>
                                          <p:attrName>style.visibility</p:attrName>
                                        </p:attrNameLst>
                                      </p:cBhvr>
                                      <p:to>
                                        <p:strVal val="visible"/>
                                      </p:to>
                                    </p:set>
                                    <p:anim calcmode="lin" valueType="num">
                                      <p:cBhvr additive="base">
                                        <p:cTn id="33" dur="500" fill="hold"/>
                                        <p:tgtEl>
                                          <p:spTgt spid="78"/>
                                        </p:tgtEl>
                                        <p:attrNameLst>
                                          <p:attrName>ppt_x</p:attrName>
                                        </p:attrNameLst>
                                      </p:cBhvr>
                                      <p:tavLst>
                                        <p:tav tm="0">
                                          <p:val>
                                            <p:strVal val="#ppt_x"/>
                                          </p:val>
                                        </p:tav>
                                        <p:tav tm="100000">
                                          <p:val>
                                            <p:strVal val="#ppt_x"/>
                                          </p:val>
                                        </p:tav>
                                      </p:tavLst>
                                    </p:anim>
                                    <p:anim calcmode="lin" valueType="num">
                                      <p:cBhvr additive="base">
                                        <p:cTn id="34" dur="500" fill="hold"/>
                                        <p:tgtEl>
                                          <p:spTgt spid="78"/>
                                        </p:tgtEl>
                                        <p:attrNameLst>
                                          <p:attrName>ppt_y</p:attrName>
                                        </p:attrNameLst>
                                      </p:cBhvr>
                                      <p:tavLst>
                                        <p:tav tm="0">
                                          <p:val>
                                            <p:strVal val="1+#ppt_h/2"/>
                                          </p:val>
                                        </p:tav>
                                        <p:tav tm="100000">
                                          <p:val>
                                            <p:strVal val="#ppt_y"/>
                                          </p:val>
                                        </p:tav>
                                      </p:tavLst>
                                    </p:anim>
                                  </p:childTnLst>
                                </p:cTn>
                              </p:par>
                              <p:par>
                                <p:cTn id="35" presetID="10" presetClass="entr" presetSubtype="0" fill="hold" grpId="0" nodeType="withEffect">
                                  <p:stCondLst>
                                    <p:cond delay="15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par>
                                <p:cTn id="38" presetID="10" presetClass="entr" presetSubtype="0" fill="hold" grpId="0" nodeType="withEffect">
                                  <p:stCondLst>
                                    <p:cond delay="1500"/>
                                  </p:stCondLst>
                                  <p:childTnLst>
                                    <p:set>
                                      <p:cBhvr>
                                        <p:cTn id="39" dur="1" fill="hold">
                                          <p:stCondLst>
                                            <p:cond delay="0"/>
                                          </p:stCondLst>
                                        </p:cTn>
                                        <p:tgtEl>
                                          <p:spTgt spid="75"/>
                                        </p:tgtEl>
                                        <p:attrNameLst>
                                          <p:attrName>style.visibility</p:attrName>
                                        </p:attrNameLst>
                                      </p:cBhvr>
                                      <p:to>
                                        <p:strVal val="visible"/>
                                      </p:to>
                                    </p:set>
                                    <p:animEffect transition="in" filter="fade">
                                      <p:cBhvr>
                                        <p:cTn id="40" dur="500"/>
                                        <p:tgtEl>
                                          <p:spTgt spid="75"/>
                                        </p:tgtEl>
                                      </p:cBhvr>
                                    </p:animEffect>
                                  </p:childTnLst>
                                </p:cTn>
                              </p:par>
                              <p:par>
                                <p:cTn id="41" presetID="2" presetClass="entr" presetSubtype="4" fill="hold" nodeType="withEffect">
                                  <p:stCondLst>
                                    <p:cond delay="2000"/>
                                  </p:stCondLst>
                                  <p:childTnLst>
                                    <p:set>
                                      <p:cBhvr>
                                        <p:cTn id="42" dur="1" fill="hold">
                                          <p:stCondLst>
                                            <p:cond delay="0"/>
                                          </p:stCondLst>
                                        </p:cTn>
                                        <p:tgtEl>
                                          <p:spTgt spid="20"/>
                                        </p:tgtEl>
                                        <p:attrNameLst>
                                          <p:attrName>style.visibility</p:attrName>
                                        </p:attrNameLst>
                                      </p:cBhvr>
                                      <p:to>
                                        <p:strVal val="visible"/>
                                      </p:to>
                                    </p:set>
                                    <p:anim calcmode="lin" valueType="num">
                                      <p:cBhvr additive="base">
                                        <p:cTn id="43" dur="500" fill="hold"/>
                                        <p:tgtEl>
                                          <p:spTgt spid="20"/>
                                        </p:tgtEl>
                                        <p:attrNameLst>
                                          <p:attrName>ppt_x</p:attrName>
                                        </p:attrNameLst>
                                      </p:cBhvr>
                                      <p:tavLst>
                                        <p:tav tm="0">
                                          <p:val>
                                            <p:strVal val="#ppt_x"/>
                                          </p:val>
                                        </p:tav>
                                        <p:tav tm="100000">
                                          <p:val>
                                            <p:strVal val="#ppt_x"/>
                                          </p:val>
                                        </p:tav>
                                      </p:tavLst>
                                    </p:anim>
                                    <p:anim calcmode="lin" valueType="num">
                                      <p:cBhvr additive="base">
                                        <p:cTn id="44" dur="500" fill="hold"/>
                                        <p:tgtEl>
                                          <p:spTgt spid="20"/>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2000"/>
                                  </p:stCondLst>
                                  <p:childTnLst>
                                    <p:set>
                                      <p:cBhvr>
                                        <p:cTn id="46" dur="1" fill="hold">
                                          <p:stCondLst>
                                            <p:cond delay="0"/>
                                          </p:stCondLst>
                                        </p:cTn>
                                        <p:tgtEl>
                                          <p:spTgt spid="79"/>
                                        </p:tgtEl>
                                        <p:attrNameLst>
                                          <p:attrName>style.visibility</p:attrName>
                                        </p:attrNameLst>
                                      </p:cBhvr>
                                      <p:to>
                                        <p:strVal val="visible"/>
                                      </p:to>
                                    </p:set>
                                    <p:anim calcmode="lin" valueType="num">
                                      <p:cBhvr additive="base">
                                        <p:cTn id="47" dur="500" fill="hold"/>
                                        <p:tgtEl>
                                          <p:spTgt spid="79"/>
                                        </p:tgtEl>
                                        <p:attrNameLst>
                                          <p:attrName>ppt_x</p:attrName>
                                        </p:attrNameLst>
                                      </p:cBhvr>
                                      <p:tavLst>
                                        <p:tav tm="0">
                                          <p:val>
                                            <p:strVal val="#ppt_x"/>
                                          </p:val>
                                        </p:tav>
                                        <p:tav tm="100000">
                                          <p:val>
                                            <p:strVal val="#ppt_x"/>
                                          </p:val>
                                        </p:tav>
                                      </p:tavLst>
                                    </p:anim>
                                    <p:anim calcmode="lin" valueType="num">
                                      <p:cBhvr additive="base">
                                        <p:cTn id="48" dur="500" fill="hold"/>
                                        <p:tgtEl>
                                          <p:spTgt spid="79"/>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2000"/>
                                  </p:stCondLst>
                                  <p:childTnLst>
                                    <p:set>
                                      <p:cBhvr>
                                        <p:cTn id="50" dur="1" fill="hold">
                                          <p:stCondLst>
                                            <p:cond delay="0"/>
                                          </p:stCondLst>
                                        </p:cTn>
                                        <p:tgtEl>
                                          <p:spTgt spid="80"/>
                                        </p:tgtEl>
                                        <p:attrNameLst>
                                          <p:attrName>style.visibility</p:attrName>
                                        </p:attrNameLst>
                                      </p:cBhvr>
                                      <p:to>
                                        <p:strVal val="visible"/>
                                      </p:to>
                                    </p:set>
                                    <p:anim calcmode="lin" valueType="num">
                                      <p:cBhvr additive="base">
                                        <p:cTn id="51" dur="500" fill="hold"/>
                                        <p:tgtEl>
                                          <p:spTgt spid="80"/>
                                        </p:tgtEl>
                                        <p:attrNameLst>
                                          <p:attrName>ppt_x</p:attrName>
                                        </p:attrNameLst>
                                      </p:cBhvr>
                                      <p:tavLst>
                                        <p:tav tm="0">
                                          <p:val>
                                            <p:strVal val="#ppt_x"/>
                                          </p:val>
                                        </p:tav>
                                        <p:tav tm="100000">
                                          <p:val>
                                            <p:strVal val="#ppt_x"/>
                                          </p:val>
                                        </p:tav>
                                      </p:tavLst>
                                    </p:anim>
                                    <p:anim calcmode="lin" valueType="num">
                                      <p:cBhvr additive="base">
                                        <p:cTn id="52" dur="500" fill="hold"/>
                                        <p:tgtEl>
                                          <p:spTgt spid="80"/>
                                        </p:tgtEl>
                                        <p:attrNameLst>
                                          <p:attrName>ppt_y</p:attrName>
                                        </p:attrNameLst>
                                      </p:cBhvr>
                                      <p:tavLst>
                                        <p:tav tm="0">
                                          <p:val>
                                            <p:strVal val="1+#ppt_h/2"/>
                                          </p:val>
                                        </p:tav>
                                        <p:tav tm="100000">
                                          <p:val>
                                            <p:strVal val="#ppt_y"/>
                                          </p:val>
                                        </p:tav>
                                      </p:tavLst>
                                    </p:anim>
                                  </p:childTnLst>
                                </p:cTn>
                              </p:par>
                              <p:par>
                                <p:cTn id="53" presetID="10" presetClass="entr" presetSubtype="0" fill="hold" grpId="0" nodeType="withEffect">
                                  <p:stCondLst>
                                    <p:cond delay="250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500"/>
                                        <p:tgtEl>
                                          <p:spTgt spid="12"/>
                                        </p:tgtEl>
                                      </p:cBhvr>
                                    </p:animEffect>
                                  </p:childTnLst>
                                </p:cTn>
                              </p:par>
                              <p:par>
                                <p:cTn id="56" presetID="10" presetClass="entr" presetSubtype="0" fill="hold" grpId="0" nodeType="withEffect">
                                  <p:stCondLst>
                                    <p:cond delay="2500"/>
                                  </p:stCondLst>
                                  <p:childTnLst>
                                    <p:set>
                                      <p:cBhvr>
                                        <p:cTn id="57" dur="1" fill="hold">
                                          <p:stCondLst>
                                            <p:cond delay="0"/>
                                          </p:stCondLst>
                                        </p:cTn>
                                        <p:tgtEl>
                                          <p:spTgt spid="10"/>
                                        </p:tgtEl>
                                        <p:attrNameLst>
                                          <p:attrName>style.visibility</p:attrName>
                                        </p:attrNameLst>
                                      </p:cBhvr>
                                      <p:to>
                                        <p:strVal val="visible"/>
                                      </p:to>
                                    </p:set>
                                    <p:animEffect transition="in" filter="fade">
                                      <p:cBhvr>
                                        <p:cTn id="5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80" grpId="0" animBg="1"/>
      <p:bldP spid="77" grpId="0" animBg="1"/>
      <p:bldP spid="78" grpId="0" animBg="1"/>
      <p:bldP spid="48" grpId="0" animBg="1"/>
      <p:bldP spid="9" grpId="0"/>
      <p:bldP spid="10" grpId="0"/>
      <p:bldP spid="12" grpId="0"/>
      <p:bldP spid="13" grpId="0"/>
      <p:bldP spid="47" grpId="0" animBg="1"/>
      <p:bldP spid="75" grpId="0"/>
      <p:bldP spid="7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16200000" flipH="1" flipV="1">
            <a:off x="1781039" y="-1781038"/>
            <a:ext cx="873124" cy="4435200"/>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rot="5400000" flipV="1">
            <a:off x="9537842" y="-1781038"/>
            <a:ext cx="873124" cy="4435200"/>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1157609" y="1139031"/>
            <a:ext cx="2451554" cy="566420"/>
          </a:xfrm>
          <a:prstGeom prst="rect">
            <a:avLst/>
          </a:prstGeom>
          <a:noFill/>
        </p:spPr>
        <p:txBody>
          <a:bodyPr wrap="square" rtlCol="0">
            <a:spAutoFit/>
          </a:bodyPr>
          <a:lstStyle/>
          <a:p>
            <a:pPr>
              <a:lnSpc>
                <a:spcPct val="130000"/>
              </a:lnSpc>
            </a:pPr>
            <a:r>
              <a:rPr lang="zh-CN" altLang="en-US" sz="2400" b="1" dirty="0" smtClean="0">
                <a:solidFill>
                  <a:srgbClr val="3EA9D3"/>
                </a:solidFill>
                <a:latin typeface="+mn-ea"/>
              </a:rPr>
              <a:t>质量方针</a:t>
            </a:r>
            <a:endParaRPr lang="zh-CN" altLang="en-US" sz="2400" b="1" dirty="0" smtClean="0">
              <a:solidFill>
                <a:srgbClr val="3EA9D3"/>
              </a:solidFill>
              <a:latin typeface="+mn-ea"/>
            </a:endParaRPr>
          </a:p>
        </p:txBody>
      </p:sp>
      <p:sp>
        <p:nvSpPr>
          <p:cNvPr id="42" name="等腰三角形 41"/>
          <p:cNvSpPr/>
          <p:nvPr/>
        </p:nvSpPr>
        <p:spPr>
          <a:xfrm rot="5400000">
            <a:off x="885177" y="1159193"/>
            <a:ext cx="292101" cy="251811"/>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质量保证计划</a:t>
            </a:r>
            <a:endParaRPr lang="zh-CN" altLang="en-US" sz="4400" dirty="0" smtClean="0">
              <a:solidFill>
                <a:srgbClr val="595959"/>
              </a:solidFill>
              <a:latin typeface="+mj-ea"/>
              <a:ea typeface="+mj-ea"/>
            </a:endParaRPr>
          </a:p>
        </p:txBody>
      </p:sp>
      <p:sp>
        <p:nvSpPr>
          <p:cNvPr id="100" name="文本框 99"/>
          <p:cNvSpPr txBox="1"/>
          <p:nvPr/>
        </p:nvSpPr>
        <p:spPr>
          <a:xfrm>
            <a:off x="905510" y="1804035"/>
            <a:ext cx="5712460" cy="1188720"/>
          </a:xfrm>
          <a:prstGeom prst="rect">
            <a:avLst/>
          </a:prstGeom>
          <a:noFill/>
          <a:ln w="9525">
            <a:noFill/>
          </a:ln>
        </p:spPr>
        <p:txBody>
          <a:bodyPr wrap="square">
            <a:spAutoFit/>
          </a:bodyPr>
          <a:p>
            <a:pPr marL="0" indent="0" algn="l"/>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通过严格和规范的过程管理、文档化的流程开发，提高生产效率，为客户提供稳定、易用和符合要求的产品系列。</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nvSpPr>
        <p:spPr>
          <a:xfrm>
            <a:off x="1157609" y="2992596"/>
            <a:ext cx="2451554" cy="566420"/>
          </a:xfrm>
          <a:prstGeom prst="rect">
            <a:avLst/>
          </a:prstGeom>
          <a:noFill/>
        </p:spPr>
        <p:txBody>
          <a:bodyPr wrap="square" rtlCol="0">
            <a:spAutoFit/>
          </a:bodyPr>
          <a:p>
            <a:pPr>
              <a:lnSpc>
                <a:spcPct val="130000"/>
              </a:lnSpc>
            </a:pPr>
            <a:r>
              <a:rPr lang="zh-CN" altLang="en-US" sz="2400" b="1" dirty="0" smtClean="0">
                <a:solidFill>
                  <a:srgbClr val="3EA9D3"/>
                </a:solidFill>
                <a:latin typeface="+mn-ea"/>
              </a:rPr>
              <a:t>标准与规范</a:t>
            </a:r>
            <a:endParaRPr lang="zh-CN" altLang="en-US" sz="2400" b="1" dirty="0" smtClean="0">
              <a:solidFill>
                <a:srgbClr val="3EA9D3"/>
              </a:solidFill>
              <a:latin typeface="+mn-ea"/>
            </a:endParaRPr>
          </a:p>
        </p:txBody>
      </p:sp>
      <p:sp>
        <p:nvSpPr>
          <p:cNvPr id="30" name="等腰三角形 29"/>
          <p:cNvSpPr/>
          <p:nvPr/>
        </p:nvSpPr>
        <p:spPr>
          <a:xfrm rot="5400000">
            <a:off x="885177" y="3012758"/>
            <a:ext cx="292101" cy="251811"/>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 name="文本框 30"/>
          <p:cNvSpPr txBox="1"/>
          <p:nvPr/>
        </p:nvSpPr>
        <p:spPr>
          <a:xfrm>
            <a:off x="1157605" y="3559175"/>
            <a:ext cx="8919210" cy="2651760"/>
          </a:xfrm>
          <a:prstGeom prst="rect">
            <a:avLst/>
          </a:prstGeom>
          <a:noFill/>
          <a:ln w="9525">
            <a:noFill/>
          </a:ln>
        </p:spPr>
        <p:txBody>
          <a:bodyPr wrap="square">
            <a:spAutoFit/>
          </a:bodyPr>
          <a:p>
            <a:pPr marL="0" indent="266700" algn="l"/>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在质量方面，需遵循的标准和规范包括：</a:t>
            </a:r>
            <a:r>
              <a:rPr lang="en-US" altLang="zh-CN" sz="2400" b="0">
                <a:solidFill>
                  <a:schemeClr val="tx1"/>
                </a:solidFill>
                <a:uFillTx/>
                <a:latin typeface="Wingdings" panose="05000000000000000000" charset="0"/>
                <a:ea typeface="Wingdings" panose="05000000000000000000" charset="0"/>
                <a:cs typeface="Wingdings" panose="05000000000000000000" charset="0"/>
              </a:rPr>
              <a:t>Ø </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质量管理体系标准</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GB/T 19001-2000</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en-US" altLang="zh-CN" sz="2400" b="0">
                <a:solidFill>
                  <a:schemeClr val="tx1"/>
                </a:solidFill>
                <a:uFillTx/>
                <a:latin typeface="Calibri" panose="020F0502020204030204" charset="0"/>
                <a:ea typeface="Calibri" panose="020F0502020204030204" charset="0"/>
                <a:cs typeface="Calibri" panose="020F0502020204030204" charset="0"/>
              </a:rPr>
              <a:t>2000-12-18</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，国家质量监督局；</a:t>
            </a:r>
            <a:r>
              <a:rPr lang="en-US" altLang="zh-CN" sz="2400" b="0">
                <a:solidFill>
                  <a:schemeClr val="tx1"/>
                </a:solidFill>
                <a:uFillTx/>
                <a:latin typeface="Wingdings" panose="05000000000000000000" charset="0"/>
                <a:ea typeface="Wingdings" panose="05000000000000000000" charset="0"/>
                <a:cs typeface="Wingdings" panose="05000000000000000000" charset="0"/>
              </a:rPr>
              <a:t>Ø </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计算机软件产品开发文档编辑制指南</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》(GB/T 8567-88),1988-7-1</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，国际质量技术监督局；</a:t>
            </a:r>
            <a:r>
              <a:rPr lang="en-US" altLang="zh-CN" sz="2400" b="0">
                <a:solidFill>
                  <a:schemeClr val="tx1"/>
                </a:solidFill>
                <a:uFillTx/>
                <a:latin typeface="Wingdings" panose="05000000000000000000" charset="0"/>
                <a:ea typeface="Wingdings" panose="05000000000000000000" charset="0"/>
                <a:cs typeface="Wingdings" panose="05000000000000000000" charset="0"/>
              </a:rPr>
              <a:t>Ø </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计算机软件质量保证计划规范</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GB/T 12504-1990</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 </a:t>
            </a:r>
            <a:r>
              <a:rPr lang="en-US" altLang="zh-CN" sz="2400" b="0">
                <a:solidFill>
                  <a:schemeClr val="tx1"/>
                </a:solidFill>
                <a:uFillTx/>
                <a:latin typeface="Calibri" panose="020F0502020204030204" charset="0"/>
                <a:ea typeface="Calibri" panose="020F0502020204030204" charset="0"/>
                <a:cs typeface="Calibri" panose="020F0502020204030204" charset="0"/>
              </a:rPr>
              <a:t>1990-11-15</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 国家质量技术监督局；</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25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225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par>
                                <p:cTn id="11" presetID="10" presetClass="entr" presetSubtype="0" fill="hold" grpId="0" nodeType="withEffect">
                                  <p:stCondLst>
                                    <p:cond delay="2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2250"/>
                                  </p:stCondLst>
                                  <p:childTnLst>
                                    <p:set>
                                      <p:cBhvr>
                                        <p:cTn id="15" dur="1" fill="hold">
                                          <p:stCondLst>
                                            <p:cond delay="0"/>
                                          </p:stCondLst>
                                        </p:cTn>
                                        <p:tgtEl>
                                          <p:spTgt spid="30"/>
                                        </p:tgtEl>
                                        <p:attrNameLst>
                                          <p:attrName>style.visibility</p:attrName>
                                        </p:attrNameLst>
                                      </p:cBhvr>
                                      <p:to>
                                        <p:strVal val="visible"/>
                                      </p:to>
                                    </p:set>
                                    <p:animEffect transition="in" filter="fade">
                                      <p:cBhvr>
                                        <p:cTn id="16"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2" grpId="0" bldLvl="0" animBg="1"/>
      <p:bldP spid="5" grpId="0"/>
      <p:bldP spid="30"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直角三角形 1"/>
          <p:cNvSpPr/>
          <p:nvPr/>
        </p:nvSpPr>
        <p:spPr>
          <a:xfrm rot="2700000" flipH="1">
            <a:off x="2462623" y="-758516"/>
            <a:ext cx="1526774" cy="1526773"/>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直角三角形 2"/>
          <p:cNvSpPr/>
          <p:nvPr/>
        </p:nvSpPr>
        <p:spPr>
          <a:xfrm rot="2700000" flipH="1">
            <a:off x="303439" y="-758515"/>
            <a:ext cx="1526774" cy="1526773"/>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rot="8100000">
            <a:off x="1383031" y="318418"/>
            <a:ext cx="1526774" cy="1526773"/>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rot="8100000" flipV="1">
            <a:off x="-776152" y="321077"/>
            <a:ext cx="1526774" cy="1526773"/>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7620696" y="2428259"/>
            <a:ext cx="601345" cy="830997"/>
          </a:xfrm>
          <a:prstGeom prst="rect">
            <a:avLst/>
          </a:prstGeom>
          <a:noFill/>
        </p:spPr>
        <p:txBody>
          <a:bodyPr wrap="square" rtlCol="0">
            <a:spAutoFit/>
          </a:bodyPr>
          <a:lstStyle/>
          <a:p>
            <a:pPr algn="ctr"/>
            <a:r>
              <a:rPr lang="en-US" altLang="zh-CN" sz="4800" dirty="0" smtClean="0">
                <a:solidFill>
                  <a:srgbClr val="595959"/>
                </a:solidFill>
                <a:latin typeface="+mn-ea"/>
              </a:rPr>
              <a:t>2</a:t>
            </a:r>
            <a:endParaRPr lang="zh-CN" altLang="en-US" sz="4800" dirty="0" smtClean="0">
              <a:solidFill>
                <a:srgbClr val="595959"/>
              </a:solidFill>
              <a:latin typeface="+mn-ea"/>
            </a:endParaRPr>
          </a:p>
        </p:txBody>
      </p:sp>
      <p:sp>
        <p:nvSpPr>
          <p:cNvPr id="13" name="文本框 12"/>
          <p:cNvSpPr txBox="1"/>
          <p:nvPr/>
        </p:nvSpPr>
        <p:spPr>
          <a:xfrm>
            <a:off x="7921369" y="2493622"/>
            <a:ext cx="3696847" cy="640080"/>
          </a:xfrm>
          <a:prstGeom prst="rect">
            <a:avLst/>
          </a:prstGeom>
          <a:noFill/>
        </p:spPr>
        <p:txBody>
          <a:bodyPr wrap="square" rtlCol="0" anchor="ctr" anchorCtr="1">
            <a:spAutoFit/>
          </a:bodyPr>
          <a:lstStyle/>
          <a:p>
            <a:pPr algn="ctr"/>
            <a:r>
              <a:rPr lang="zh-CN" altLang="en-US" sz="3600" b="1" spc="300" dirty="0" smtClean="0">
                <a:solidFill>
                  <a:srgbClr val="595959"/>
                </a:solidFill>
                <a:latin typeface="+mn-ea"/>
              </a:rPr>
              <a:t>实施计划</a:t>
            </a:r>
            <a:endParaRPr lang="zh-CN" altLang="en-US" sz="3600" b="1" spc="300" dirty="0" smtClean="0">
              <a:solidFill>
                <a:srgbClr val="595959"/>
              </a:solidFill>
              <a:latin typeface="+mn-ea"/>
            </a:endParaRPr>
          </a:p>
        </p:txBody>
      </p:sp>
      <p:sp>
        <p:nvSpPr>
          <p:cNvPr id="14" name="等腰三角形 13"/>
          <p:cNvSpPr/>
          <p:nvPr/>
        </p:nvSpPr>
        <p:spPr>
          <a:xfrm rot="5400000">
            <a:off x="6753320" y="2481373"/>
            <a:ext cx="770154" cy="663926"/>
          </a:xfrm>
          <a:prstGeom prs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800797" y="2398165"/>
            <a:ext cx="601345" cy="830997"/>
          </a:xfrm>
          <a:prstGeom prst="rect">
            <a:avLst/>
          </a:prstGeom>
          <a:noFill/>
        </p:spPr>
        <p:txBody>
          <a:bodyPr wrap="square" rtlCol="0">
            <a:spAutoFit/>
          </a:bodyPr>
          <a:lstStyle/>
          <a:p>
            <a:pPr algn="ctr"/>
            <a:r>
              <a:rPr lang="en-US" altLang="zh-CN" sz="4800" dirty="0" smtClean="0">
                <a:solidFill>
                  <a:srgbClr val="595959"/>
                </a:solidFill>
                <a:latin typeface="+mn-ea"/>
              </a:rPr>
              <a:t>1</a:t>
            </a:r>
            <a:endParaRPr lang="zh-CN" altLang="en-US" sz="4800" dirty="0" smtClean="0">
              <a:solidFill>
                <a:srgbClr val="595959"/>
              </a:solidFill>
              <a:latin typeface="+mn-ea"/>
            </a:endParaRPr>
          </a:p>
        </p:txBody>
      </p:sp>
      <p:sp>
        <p:nvSpPr>
          <p:cNvPr id="16" name="文本框 15"/>
          <p:cNvSpPr txBox="1"/>
          <p:nvPr/>
        </p:nvSpPr>
        <p:spPr>
          <a:xfrm>
            <a:off x="2265427" y="2449906"/>
            <a:ext cx="3283192" cy="640080"/>
          </a:xfrm>
          <a:prstGeom prst="rect">
            <a:avLst/>
          </a:prstGeom>
          <a:noFill/>
        </p:spPr>
        <p:txBody>
          <a:bodyPr wrap="square" rtlCol="0">
            <a:spAutoFit/>
          </a:bodyPr>
          <a:lstStyle/>
          <a:p>
            <a:pPr algn="ctr"/>
            <a:r>
              <a:rPr lang="zh-CN" altLang="en-US" sz="3600" b="1" spc="300" dirty="0" smtClean="0">
                <a:solidFill>
                  <a:srgbClr val="595959"/>
                </a:solidFill>
                <a:latin typeface="+mn-ea"/>
              </a:rPr>
              <a:t>项目概述 </a:t>
            </a:r>
            <a:endParaRPr lang="zh-CN" altLang="en-US" sz="3600" b="1" spc="300" dirty="0" smtClean="0">
              <a:solidFill>
                <a:srgbClr val="595959"/>
              </a:solidFill>
              <a:latin typeface="+mn-ea"/>
            </a:endParaRPr>
          </a:p>
        </p:txBody>
      </p:sp>
      <p:sp>
        <p:nvSpPr>
          <p:cNvPr id="17" name="等腰三角形 16"/>
          <p:cNvSpPr/>
          <p:nvPr/>
        </p:nvSpPr>
        <p:spPr>
          <a:xfrm rot="5400000">
            <a:off x="927074" y="2481373"/>
            <a:ext cx="770154" cy="663926"/>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2290585" y="4708096"/>
            <a:ext cx="3232876" cy="640080"/>
          </a:xfrm>
          <a:prstGeom prst="rect">
            <a:avLst/>
          </a:prstGeom>
          <a:noFill/>
        </p:spPr>
        <p:txBody>
          <a:bodyPr wrap="square" rtlCol="0" anchor="ctr" anchorCtr="1">
            <a:spAutoFit/>
          </a:bodyPr>
          <a:lstStyle/>
          <a:p>
            <a:pPr algn="ctr"/>
            <a:r>
              <a:rPr lang="zh-CN" altLang="en-US" sz="3600" b="1" spc="300" dirty="0" smtClean="0">
                <a:solidFill>
                  <a:srgbClr val="595959"/>
                </a:solidFill>
                <a:latin typeface="+mn-ea"/>
              </a:rPr>
              <a:t>支持条件</a:t>
            </a:r>
            <a:endParaRPr lang="en-US" altLang="zh-CN" sz="3600" b="1" spc="300" dirty="0" smtClean="0">
              <a:solidFill>
                <a:srgbClr val="595959"/>
              </a:solidFill>
              <a:latin typeface="+mn-ea"/>
            </a:endParaRPr>
          </a:p>
        </p:txBody>
      </p:sp>
      <p:sp>
        <p:nvSpPr>
          <p:cNvPr id="19" name="文本框 18"/>
          <p:cNvSpPr txBox="1"/>
          <p:nvPr/>
        </p:nvSpPr>
        <p:spPr>
          <a:xfrm>
            <a:off x="1800797" y="4597397"/>
            <a:ext cx="601345" cy="830997"/>
          </a:xfrm>
          <a:prstGeom prst="rect">
            <a:avLst/>
          </a:prstGeom>
          <a:noFill/>
        </p:spPr>
        <p:txBody>
          <a:bodyPr wrap="square" rtlCol="0">
            <a:spAutoFit/>
          </a:bodyPr>
          <a:lstStyle/>
          <a:p>
            <a:pPr algn="ctr"/>
            <a:r>
              <a:rPr lang="en-US" altLang="zh-CN" sz="4800" dirty="0">
                <a:solidFill>
                  <a:srgbClr val="595959"/>
                </a:solidFill>
                <a:latin typeface="+mn-ea"/>
              </a:rPr>
              <a:t>3</a:t>
            </a:r>
            <a:endParaRPr lang="zh-CN" altLang="en-US" sz="4800" dirty="0" smtClean="0">
              <a:solidFill>
                <a:srgbClr val="595959"/>
              </a:solidFill>
              <a:latin typeface="+mn-ea"/>
            </a:endParaRPr>
          </a:p>
        </p:txBody>
      </p:sp>
      <p:sp>
        <p:nvSpPr>
          <p:cNvPr id="20" name="等腰三角形 19"/>
          <p:cNvSpPr/>
          <p:nvPr/>
        </p:nvSpPr>
        <p:spPr>
          <a:xfrm rot="5400000">
            <a:off x="927074" y="4696173"/>
            <a:ext cx="770154" cy="663926"/>
          </a:xfrm>
          <a:prstGeom prs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7702076" y="4612636"/>
            <a:ext cx="601345" cy="830997"/>
          </a:xfrm>
          <a:prstGeom prst="rect">
            <a:avLst/>
          </a:prstGeom>
          <a:noFill/>
        </p:spPr>
        <p:txBody>
          <a:bodyPr wrap="square" rtlCol="0">
            <a:spAutoFit/>
          </a:bodyPr>
          <a:lstStyle/>
          <a:p>
            <a:pPr algn="ctr"/>
            <a:r>
              <a:rPr lang="en-US" altLang="zh-CN" sz="4800" dirty="0">
                <a:solidFill>
                  <a:srgbClr val="595959"/>
                </a:solidFill>
                <a:latin typeface="+mn-ea"/>
              </a:rPr>
              <a:t>4</a:t>
            </a:r>
            <a:endParaRPr lang="zh-CN" altLang="en-US" sz="4800" dirty="0" smtClean="0">
              <a:solidFill>
                <a:srgbClr val="595959"/>
              </a:solidFill>
              <a:latin typeface="+mn-ea"/>
            </a:endParaRPr>
          </a:p>
        </p:txBody>
      </p:sp>
      <p:sp>
        <p:nvSpPr>
          <p:cNvPr id="22" name="文本框 21"/>
          <p:cNvSpPr txBox="1"/>
          <p:nvPr/>
        </p:nvSpPr>
        <p:spPr>
          <a:xfrm>
            <a:off x="8183880" y="4708097"/>
            <a:ext cx="3223363" cy="640080"/>
          </a:xfrm>
          <a:prstGeom prst="rect">
            <a:avLst/>
          </a:prstGeom>
          <a:noFill/>
        </p:spPr>
        <p:txBody>
          <a:bodyPr wrap="square" rtlCol="0" anchor="ctr" anchorCtr="1">
            <a:spAutoFit/>
          </a:bodyPr>
          <a:lstStyle/>
          <a:p>
            <a:pPr algn="ctr"/>
            <a:r>
              <a:rPr lang="zh-CN" altLang="en-US" sz="3600" b="1" spc="300" dirty="0" smtClean="0">
                <a:solidFill>
                  <a:srgbClr val="595959"/>
                </a:solidFill>
                <a:latin typeface="+mn-ea"/>
              </a:rPr>
              <a:t>专题计划要点</a:t>
            </a:r>
            <a:endParaRPr lang="zh-CN" altLang="en-US" sz="3600" b="1" spc="300" dirty="0" smtClean="0">
              <a:solidFill>
                <a:srgbClr val="595959"/>
              </a:solidFill>
              <a:latin typeface="+mn-ea"/>
            </a:endParaRPr>
          </a:p>
        </p:txBody>
      </p:sp>
      <p:sp>
        <p:nvSpPr>
          <p:cNvPr id="23" name="等腰三角形 22"/>
          <p:cNvSpPr/>
          <p:nvPr/>
        </p:nvSpPr>
        <p:spPr>
          <a:xfrm rot="5400000">
            <a:off x="6763611" y="4696173"/>
            <a:ext cx="770154" cy="663926"/>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直角三角形 27"/>
          <p:cNvSpPr/>
          <p:nvPr/>
        </p:nvSpPr>
        <p:spPr>
          <a:xfrm rot="18900000">
            <a:off x="8202930" y="-773509"/>
            <a:ext cx="1526774" cy="1526773"/>
          </a:xfrm>
          <a:prstGeom prst="rtTriangle">
            <a:avLst/>
          </a:prstGeom>
          <a:solidFill>
            <a:srgbClr val="B1CE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直角三角形 28"/>
          <p:cNvSpPr/>
          <p:nvPr/>
        </p:nvSpPr>
        <p:spPr>
          <a:xfrm rot="18900000">
            <a:off x="10362114" y="-773508"/>
            <a:ext cx="1526774" cy="1526773"/>
          </a:xfrm>
          <a:prstGeom prst="rtTriangle">
            <a:avLst/>
          </a:prstGeom>
          <a:solidFill>
            <a:srgbClr val="D849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直角三角形 29"/>
          <p:cNvSpPr/>
          <p:nvPr/>
        </p:nvSpPr>
        <p:spPr>
          <a:xfrm rot="13500000" flipH="1">
            <a:off x="9282522" y="303425"/>
            <a:ext cx="1526774" cy="1526773"/>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直角三角形 30"/>
          <p:cNvSpPr/>
          <p:nvPr/>
        </p:nvSpPr>
        <p:spPr>
          <a:xfrm rot="13500000" flipH="1" flipV="1">
            <a:off x="11441705" y="306084"/>
            <a:ext cx="1526774" cy="1526773"/>
          </a:xfrm>
          <a:prstGeom prst="r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5166360" y="157829"/>
            <a:ext cx="1859280" cy="824865"/>
          </a:xfrm>
          <a:prstGeom prst="rect">
            <a:avLst/>
          </a:prstGeom>
          <a:noFill/>
        </p:spPr>
        <p:txBody>
          <a:bodyPr wrap="square" rtlCol="0">
            <a:spAutoFit/>
          </a:bodyPr>
          <a:lstStyle/>
          <a:p>
            <a:pPr algn="ctr"/>
            <a:r>
              <a:rPr lang="zh-CN" altLang="en-US" sz="4800" spc="600" dirty="0" smtClean="0">
                <a:solidFill>
                  <a:srgbClr val="595959"/>
                </a:solidFill>
                <a:latin typeface="+mj-ea"/>
                <a:ea typeface="+mj-ea"/>
              </a:rPr>
              <a:t>目录</a:t>
            </a:r>
            <a:endParaRPr lang="zh-CN" altLang="en-US" sz="4800" spc="600" dirty="0" smtClean="0">
              <a:solidFill>
                <a:srgbClr val="595959"/>
              </a:solidFill>
              <a:latin typeface="+mj-ea"/>
              <a:ea typeface="+mj-ea"/>
            </a:endParaRPr>
          </a:p>
        </p:txBody>
      </p:sp>
      <p:cxnSp>
        <p:nvCxnSpPr>
          <p:cNvPr id="25" name="直接连接符 24"/>
          <p:cNvCxnSpPr/>
          <p:nvPr/>
        </p:nvCxnSpPr>
        <p:spPr>
          <a:xfrm>
            <a:off x="4069008" y="575154"/>
            <a:ext cx="1186959"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6936033" y="573327"/>
            <a:ext cx="1186959"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50000">
                                          <p:cBhvr additive="base">
                                            <p:cTn id="7" dur="500" fill="hold"/>
                                            <p:tgtEl>
                                              <p:spTgt spid="5"/>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50000">
                                          <p:cBhvr additive="base">
                                            <p:cTn id="11" dur="500" fill="hold"/>
                                            <p:tgtEl>
                                              <p:spTgt spid="3"/>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50000">
                                          <p:cBhvr additive="base">
                                            <p:cTn id="15" dur="500" fill="hold"/>
                                            <p:tgtEl>
                                              <p:spTgt spid="4"/>
                                            </p:tgtEl>
                                            <p:attrNameLst>
                                              <p:attrName>ppt_x</p:attrName>
                                            </p:attrNameLst>
                                          </p:cBhvr>
                                          <p:tavLst>
                                            <p:tav tm="0">
                                              <p:val>
                                                <p:strVal val="0-#ppt_w/2"/>
                                              </p:val>
                                            </p:tav>
                                            <p:tav tm="100000">
                                              <p:val>
                                                <p:strVal val="#ppt_x"/>
                                              </p:val>
                                            </p:tav>
                                          </p:tavLst>
                                        </p:anim>
                                        <p:anim calcmode="lin" valueType="num" p14:bounceEnd="50000">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14:presetBounceEnd="50000">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14:bounceEnd="50000">
                                          <p:cBhvr additive="base">
                                            <p:cTn id="19" dur="500" fill="hold"/>
                                            <p:tgtEl>
                                              <p:spTgt spid="2"/>
                                            </p:tgtEl>
                                            <p:attrNameLst>
                                              <p:attrName>ppt_x</p:attrName>
                                            </p:attrNameLst>
                                          </p:cBhvr>
                                          <p:tavLst>
                                            <p:tav tm="0">
                                              <p:val>
                                                <p:strVal val="0-#ppt_w/2"/>
                                              </p:val>
                                            </p:tav>
                                            <p:tav tm="100000">
                                              <p:val>
                                                <p:strVal val="#ppt_x"/>
                                              </p:val>
                                            </p:tav>
                                          </p:tavLst>
                                        </p:anim>
                                        <p:anim calcmode="lin" valueType="num" p14:bounceEnd="50000">
                                          <p:cBhvr additive="base">
                                            <p:cTn id="20" dur="500" fill="hold"/>
                                            <p:tgtEl>
                                              <p:spTgt spid="2"/>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14:presetBounceEnd="50000">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14:bounceEnd="50000">
                                          <p:cBhvr additive="base">
                                            <p:cTn id="23" dur="500" fill="hold"/>
                                            <p:tgtEl>
                                              <p:spTgt spid="28"/>
                                            </p:tgtEl>
                                            <p:attrNameLst>
                                              <p:attrName>ppt_x</p:attrName>
                                            </p:attrNameLst>
                                          </p:cBhvr>
                                          <p:tavLst>
                                            <p:tav tm="0">
                                              <p:val>
                                                <p:strVal val="1+#ppt_w/2"/>
                                              </p:val>
                                            </p:tav>
                                            <p:tav tm="100000">
                                              <p:val>
                                                <p:strVal val="#ppt_x"/>
                                              </p:val>
                                            </p:tav>
                                          </p:tavLst>
                                        </p:anim>
                                        <p:anim calcmode="lin" valueType="num" p14:bounceEnd="50000">
                                          <p:cBhvr additive="base">
                                            <p:cTn id="24" dur="500" fill="hold"/>
                                            <p:tgtEl>
                                              <p:spTgt spid="2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14:presetBounceEnd="50000">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14:bounceEnd="50000">
                                          <p:cBhvr additive="base">
                                            <p:cTn id="27" dur="500" fill="hold"/>
                                            <p:tgtEl>
                                              <p:spTgt spid="30"/>
                                            </p:tgtEl>
                                            <p:attrNameLst>
                                              <p:attrName>ppt_x</p:attrName>
                                            </p:attrNameLst>
                                          </p:cBhvr>
                                          <p:tavLst>
                                            <p:tav tm="0">
                                              <p:val>
                                                <p:strVal val="1+#ppt_w/2"/>
                                              </p:val>
                                            </p:tav>
                                            <p:tav tm="100000">
                                              <p:val>
                                                <p:strVal val="#ppt_x"/>
                                              </p:val>
                                            </p:tav>
                                          </p:tavLst>
                                        </p:anim>
                                        <p:anim calcmode="lin" valueType="num" p14:bounceEnd="50000">
                                          <p:cBhvr additive="base">
                                            <p:cTn id="28" dur="500" fill="hold"/>
                                            <p:tgtEl>
                                              <p:spTgt spid="3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14:presetBounceEnd="50000">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14:bounceEnd="50000">
                                          <p:cBhvr additive="base">
                                            <p:cTn id="31" dur="500" fill="hold"/>
                                            <p:tgtEl>
                                              <p:spTgt spid="29"/>
                                            </p:tgtEl>
                                            <p:attrNameLst>
                                              <p:attrName>ppt_x</p:attrName>
                                            </p:attrNameLst>
                                          </p:cBhvr>
                                          <p:tavLst>
                                            <p:tav tm="0">
                                              <p:val>
                                                <p:strVal val="1+#ppt_w/2"/>
                                              </p:val>
                                            </p:tav>
                                            <p:tav tm="100000">
                                              <p:val>
                                                <p:strVal val="#ppt_x"/>
                                              </p:val>
                                            </p:tav>
                                          </p:tavLst>
                                        </p:anim>
                                        <p:anim calcmode="lin" valueType="num" p14:bounceEnd="50000">
                                          <p:cBhvr additive="base">
                                            <p:cTn id="32" dur="500" fill="hold"/>
                                            <p:tgtEl>
                                              <p:spTgt spid="29"/>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14:presetBounceEnd="50000">
                                      <p:stCondLst>
                                        <p:cond delay="0"/>
                                      </p:stCondLst>
                                      <p:childTnLst>
                                        <p:set>
                                          <p:cBhvr>
                                            <p:cTn id="34" dur="1" fill="hold">
                                              <p:stCondLst>
                                                <p:cond delay="0"/>
                                              </p:stCondLst>
                                            </p:cTn>
                                            <p:tgtEl>
                                              <p:spTgt spid="31"/>
                                            </p:tgtEl>
                                            <p:attrNameLst>
                                              <p:attrName>style.visibility</p:attrName>
                                            </p:attrNameLst>
                                          </p:cBhvr>
                                          <p:to>
                                            <p:strVal val="visible"/>
                                          </p:to>
                                        </p:set>
                                        <p:anim calcmode="lin" valueType="num" p14:bounceEnd="50000">
                                          <p:cBhvr additive="base">
                                            <p:cTn id="35" dur="500" fill="hold"/>
                                            <p:tgtEl>
                                              <p:spTgt spid="31"/>
                                            </p:tgtEl>
                                            <p:attrNameLst>
                                              <p:attrName>ppt_x</p:attrName>
                                            </p:attrNameLst>
                                          </p:cBhvr>
                                          <p:tavLst>
                                            <p:tav tm="0">
                                              <p:val>
                                                <p:strVal val="1+#ppt_w/2"/>
                                              </p:val>
                                            </p:tav>
                                            <p:tav tm="100000">
                                              <p:val>
                                                <p:strVal val="#ppt_x"/>
                                              </p:val>
                                            </p:tav>
                                          </p:tavLst>
                                        </p:anim>
                                        <p:anim calcmode="lin" valueType="num" p14:bounceEnd="50000">
                                          <p:cBhvr additive="base">
                                            <p:cTn id="36" dur="500" fill="hold"/>
                                            <p:tgtEl>
                                              <p:spTgt spid="31"/>
                                            </p:tgtEl>
                                            <p:attrNameLst>
                                              <p:attrName>ppt_y</p:attrName>
                                            </p:attrNameLst>
                                          </p:cBhvr>
                                          <p:tavLst>
                                            <p:tav tm="0">
                                              <p:val>
                                                <p:strVal val="#ppt_y"/>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1000"/>
                                            <p:tgtEl>
                                              <p:spTgt spid="17"/>
                                            </p:tgtEl>
                                          </p:cBhvr>
                                        </p:animEffect>
                                        <p:anim calcmode="lin" valueType="num">
                                          <p:cBhvr>
                                            <p:cTn id="40" dur="1000" fill="hold"/>
                                            <p:tgtEl>
                                              <p:spTgt spid="17"/>
                                            </p:tgtEl>
                                            <p:attrNameLst>
                                              <p:attrName>ppt_x</p:attrName>
                                            </p:attrNameLst>
                                          </p:cBhvr>
                                          <p:tavLst>
                                            <p:tav tm="0">
                                              <p:val>
                                                <p:strVal val="#ppt_x"/>
                                              </p:val>
                                            </p:tav>
                                            <p:tav tm="100000">
                                              <p:val>
                                                <p:strVal val="#ppt_x"/>
                                              </p:val>
                                            </p:tav>
                                          </p:tavLst>
                                        </p:anim>
                                        <p:anim calcmode="lin" valueType="num">
                                          <p:cBhvr>
                                            <p:cTn id="41" dur="1000" fill="hold"/>
                                            <p:tgtEl>
                                              <p:spTgt spid="17"/>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1000"/>
                                            <p:tgtEl>
                                              <p:spTgt spid="15"/>
                                            </p:tgtEl>
                                          </p:cBhvr>
                                        </p:animEffect>
                                        <p:anim calcmode="lin" valueType="num">
                                          <p:cBhvr>
                                            <p:cTn id="45" dur="1000" fill="hold"/>
                                            <p:tgtEl>
                                              <p:spTgt spid="15"/>
                                            </p:tgtEl>
                                            <p:attrNameLst>
                                              <p:attrName>ppt_x</p:attrName>
                                            </p:attrNameLst>
                                          </p:cBhvr>
                                          <p:tavLst>
                                            <p:tav tm="0">
                                              <p:val>
                                                <p:strVal val="#ppt_x"/>
                                              </p:val>
                                            </p:tav>
                                            <p:tav tm="100000">
                                              <p:val>
                                                <p:strVal val="#ppt_x"/>
                                              </p:val>
                                            </p:tav>
                                          </p:tavLst>
                                        </p:anim>
                                        <p:anim calcmode="lin" valueType="num">
                                          <p:cBhvr>
                                            <p:cTn id="46" dur="1000" fill="hold"/>
                                            <p:tgtEl>
                                              <p:spTgt spid="1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1000"/>
                                            <p:tgtEl>
                                              <p:spTgt spid="16"/>
                                            </p:tgtEl>
                                          </p:cBhvr>
                                        </p:animEffect>
                                        <p:anim calcmode="lin" valueType="num">
                                          <p:cBhvr>
                                            <p:cTn id="50" dur="1000" fill="hold"/>
                                            <p:tgtEl>
                                              <p:spTgt spid="16"/>
                                            </p:tgtEl>
                                            <p:attrNameLst>
                                              <p:attrName>ppt_x</p:attrName>
                                            </p:attrNameLst>
                                          </p:cBhvr>
                                          <p:tavLst>
                                            <p:tav tm="0">
                                              <p:val>
                                                <p:strVal val="#ppt_x"/>
                                              </p:val>
                                            </p:tav>
                                            <p:tav tm="100000">
                                              <p:val>
                                                <p:strVal val="#ppt_x"/>
                                              </p:val>
                                            </p:tav>
                                          </p:tavLst>
                                        </p:anim>
                                        <p:anim calcmode="lin" valueType="num">
                                          <p:cBhvr>
                                            <p:cTn id="51" dur="1000" fill="hold"/>
                                            <p:tgtEl>
                                              <p:spTgt spid="16"/>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10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1000"/>
                                            <p:tgtEl>
                                              <p:spTgt spid="14"/>
                                            </p:tgtEl>
                                          </p:cBhvr>
                                        </p:animEffect>
                                        <p:anim calcmode="lin" valueType="num">
                                          <p:cBhvr>
                                            <p:cTn id="55" dur="1000" fill="hold"/>
                                            <p:tgtEl>
                                              <p:spTgt spid="14"/>
                                            </p:tgtEl>
                                            <p:attrNameLst>
                                              <p:attrName>ppt_x</p:attrName>
                                            </p:attrNameLst>
                                          </p:cBhvr>
                                          <p:tavLst>
                                            <p:tav tm="0">
                                              <p:val>
                                                <p:strVal val="#ppt_x"/>
                                              </p:val>
                                            </p:tav>
                                            <p:tav tm="100000">
                                              <p:val>
                                                <p:strVal val="#ppt_x"/>
                                              </p:val>
                                            </p:tav>
                                          </p:tavLst>
                                        </p:anim>
                                        <p:anim calcmode="lin" valueType="num">
                                          <p:cBhvr>
                                            <p:cTn id="56" dur="1000" fill="hold"/>
                                            <p:tgtEl>
                                              <p:spTgt spid="14"/>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100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1000"/>
                                            <p:tgtEl>
                                              <p:spTgt spid="13"/>
                                            </p:tgtEl>
                                          </p:cBhvr>
                                        </p:animEffect>
                                        <p:anim calcmode="lin" valueType="num">
                                          <p:cBhvr>
                                            <p:cTn id="60" dur="1000" fill="hold"/>
                                            <p:tgtEl>
                                              <p:spTgt spid="13"/>
                                            </p:tgtEl>
                                            <p:attrNameLst>
                                              <p:attrName>ppt_x</p:attrName>
                                            </p:attrNameLst>
                                          </p:cBhvr>
                                          <p:tavLst>
                                            <p:tav tm="0">
                                              <p:val>
                                                <p:strVal val="#ppt_x"/>
                                              </p:val>
                                            </p:tav>
                                            <p:tav tm="100000">
                                              <p:val>
                                                <p:strVal val="#ppt_x"/>
                                              </p:val>
                                            </p:tav>
                                          </p:tavLst>
                                        </p:anim>
                                        <p:anim calcmode="lin" valueType="num">
                                          <p:cBhvr>
                                            <p:cTn id="61" dur="1000" fill="hold"/>
                                            <p:tgtEl>
                                              <p:spTgt spid="13"/>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1000"/>
                                      </p:stCondLst>
                                      <p:childTnLst>
                                        <p:set>
                                          <p:cBhvr>
                                            <p:cTn id="63" dur="1" fill="hold">
                                              <p:stCondLst>
                                                <p:cond delay="0"/>
                                              </p:stCondLst>
                                            </p:cTn>
                                            <p:tgtEl>
                                              <p:spTgt spid="12"/>
                                            </p:tgtEl>
                                            <p:attrNameLst>
                                              <p:attrName>style.visibility</p:attrName>
                                            </p:attrNameLst>
                                          </p:cBhvr>
                                          <p:to>
                                            <p:strVal val="visible"/>
                                          </p:to>
                                        </p:set>
                                        <p:animEffect transition="in" filter="fade">
                                          <p:cBhvr>
                                            <p:cTn id="64" dur="1000"/>
                                            <p:tgtEl>
                                              <p:spTgt spid="12"/>
                                            </p:tgtEl>
                                          </p:cBhvr>
                                        </p:animEffect>
                                        <p:anim calcmode="lin" valueType="num">
                                          <p:cBhvr>
                                            <p:cTn id="65" dur="1000" fill="hold"/>
                                            <p:tgtEl>
                                              <p:spTgt spid="12"/>
                                            </p:tgtEl>
                                            <p:attrNameLst>
                                              <p:attrName>ppt_x</p:attrName>
                                            </p:attrNameLst>
                                          </p:cBhvr>
                                          <p:tavLst>
                                            <p:tav tm="0">
                                              <p:val>
                                                <p:strVal val="#ppt_x"/>
                                              </p:val>
                                            </p:tav>
                                            <p:tav tm="100000">
                                              <p:val>
                                                <p:strVal val="#ppt_x"/>
                                              </p:val>
                                            </p:tav>
                                          </p:tavLst>
                                        </p:anim>
                                        <p:anim calcmode="lin" valueType="num">
                                          <p:cBhvr>
                                            <p:cTn id="66" dur="1000" fill="hold"/>
                                            <p:tgtEl>
                                              <p:spTgt spid="12"/>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2000"/>
                                      </p:stCondLst>
                                      <p:childTnLst>
                                        <p:set>
                                          <p:cBhvr>
                                            <p:cTn id="68" dur="1" fill="hold">
                                              <p:stCondLst>
                                                <p:cond delay="0"/>
                                              </p:stCondLst>
                                            </p:cTn>
                                            <p:tgtEl>
                                              <p:spTgt spid="20"/>
                                            </p:tgtEl>
                                            <p:attrNameLst>
                                              <p:attrName>style.visibility</p:attrName>
                                            </p:attrNameLst>
                                          </p:cBhvr>
                                          <p:to>
                                            <p:strVal val="visible"/>
                                          </p:to>
                                        </p:set>
                                        <p:animEffect transition="in" filter="fade">
                                          <p:cBhvr>
                                            <p:cTn id="69" dur="1000"/>
                                            <p:tgtEl>
                                              <p:spTgt spid="20"/>
                                            </p:tgtEl>
                                          </p:cBhvr>
                                        </p:animEffect>
                                        <p:anim calcmode="lin" valueType="num">
                                          <p:cBhvr>
                                            <p:cTn id="70" dur="1000" fill="hold"/>
                                            <p:tgtEl>
                                              <p:spTgt spid="20"/>
                                            </p:tgtEl>
                                            <p:attrNameLst>
                                              <p:attrName>ppt_x</p:attrName>
                                            </p:attrNameLst>
                                          </p:cBhvr>
                                          <p:tavLst>
                                            <p:tav tm="0">
                                              <p:val>
                                                <p:strVal val="#ppt_x"/>
                                              </p:val>
                                            </p:tav>
                                            <p:tav tm="100000">
                                              <p:val>
                                                <p:strVal val="#ppt_x"/>
                                              </p:val>
                                            </p:tav>
                                          </p:tavLst>
                                        </p:anim>
                                        <p:anim calcmode="lin" valueType="num">
                                          <p:cBhvr>
                                            <p:cTn id="71" dur="1000" fill="hold"/>
                                            <p:tgtEl>
                                              <p:spTgt spid="20"/>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2000"/>
                                      </p:stCondLst>
                                      <p:childTnLst>
                                        <p:set>
                                          <p:cBhvr>
                                            <p:cTn id="73" dur="1" fill="hold">
                                              <p:stCondLst>
                                                <p:cond delay="0"/>
                                              </p:stCondLst>
                                            </p:cTn>
                                            <p:tgtEl>
                                              <p:spTgt spid="19"/>
                                            </p:tgtEl>
                                            <p:attrNameLst>
                                              <p:attrName>style.visibility</p:attrName>
                                            </p:attrNameLst>
                                          </p:cBhvr>
                                          <p:to>
                                            <p:strVal val="visible"/>
                                          </p:to>
                                        </p:set>
                                        <p:animEffect transition="in" filter="fade">
                                          <p:cBhvr>
                                            <p:cTn id="74" dur="1000"/>
                                            <p:tgtEl>
                                              <p:spTgt spid="19"/>
                                            </p:tgtEl>
                                          </p:cBhvr>
                                        </p:animEffect>
                                        <p:anim calcmode="lin" valueType="num">
                                          <p:cBhvr>
                                            <p:cTn id="75" dur="1000" fill="hold"/>
                                            <p:tgtEl>
                                              <p:spTgt spid="19"/>
                                            </p:tgtEl>
                                            <p:attrNameLst>
                                              <p:attrName>ppt_x</p:attrName>
                                            </p:attrNameLst>
                                          </p:cBhvr>
                                          <p:tavLst>
                                            <p:tav tm="0">
                                              <p:val>
                                                <p:strVal val="#ppt_x"/>
                                              </p:val>
                                            </p:tav>
                                            <p:tav tm="100000">
                                              <p:val>
                                                <p:strVal val="#ppt_x"/>
                                              </p:val>
                                            </p:tav>
                                          </p:tavLst>
                                        </p:anim>
                                        <p:anim calcmode="lin" valueType="num">
                                          <p:cBhvr>
                                            <p:cTn id="76" dur="1000" fill="hold"/>
                                            <p:tgtEl>
                                              <p:spTgt spid="19"/>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2000"/>
                                      </p:stCondLst>
                                      <p:childTnLst>
                                        <p:set>
                                          <p:cBhvr>
                                            <p:cTn id="78" dur="1" fill="hold">
                                              <p:stCondLst>
                                                <p:cond delay="0"/>
                                              </p:stCondLst>
                                            </p:cTn>
                                            <p:tgtEl>
                                              <p:spTgt spid="18"/>
                                            </p:tgtEl>
                                            <p:attrNameLst>
                                              <p:attrName>style.visibility</p:attrName>
                                            </p:attrNameLst>
                                          </p:cBhvr>
                                          <p:to>
                                            <p:strVal val="visible"/>
                                          </p:to>
                                        </p:set>
                                        <p:animEffect transition="in" filter="fade">
                                          <p:cBhvr>
                                            <p:cTn id="79" dur="1000"/>
                                            <p:tgtEl>
                                              <p:spTgt spid="18"/>
                                            </p:tgtEl>
                                          </p:cBhvr>
                                        </p:animEffect>
                                        <p:anim calcmode="lin" valueType="num">
                                          <p:cBhvr>
                                            <p:cTn id="80" dur="1000" fill="hold"/>
                                            <p:tgtEl>
                                              <p:spTgt spid="18"/>
                                            </p:tgtEl>
                                            <p:attrNameLst>
                                              <p:attrName>ppt_x</p:attrName>
                                            </p:attrNameLst>
                                          </p:cBhvr>
                                          <p:tavLst>
                                            <p:tav tm="0">
                                              <p:val>
                                                <p:strVal val="#ppt_x"/>
                                              </p:val>
                                            </p:tav>
                                            <p:tav tm="100000">
                                              <p:val>
                                                <p:strVal val="#ppt_x"/>
                                              </p:val>
                                            </p:tav>
                                          </p:tavLst>
                                        </p:anim>
                                        <p:anim calcmode="lin" valueType="num">
                                          <p:cBhvr>
                                            <p:cTn id="81" dur="1000" fill="hold"/>
                                            <p:tgtEl>
                                              <p:spTgt spid="18"/>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3000"/>
                                      </p:stCondLst>
                                      <p:childTnLst>
                                        <p:set>
                                          <p:cBhvr>
                                            <p:cTn id="83" dur="1" fill="hold">
                                              <p:stCondLst>
                                                <p:cond delay="0"/>
                                              </p:stCondLst>
                                            </p:cTn>
                                            <p:tgtEl>
                                              <p:spTgt spid="23"/>
                                            </p:tgtEl>
                                            <p:attrNameLst>
                                              <p:attrName>style.visibility</p:attrName>
                                            </p:attrNameLst>
                                          </p:cBhvr>
                                          <p:to>
                                            <p:strVal val="visible"/>
                                          </p:to>
                                        </p:set>
                                        <p:animEffect transition="in" filter="fade">
                                          <p:cBhvr>
                                            <p:cTn id="84" dur="1000"/>
                                            <p:tgtEl>
                                              <p:spTgt spid="23"/>
                                            </p:tgtEl>
                                          </p:cBhvr>
                                        </p:animEffect>
                                        <p:anim calcmode="lin" valueType="num">
                                          <p:cBhvr>
                                            <p:cTn id="85" dur="1000" fill="hold"/>
                                            <p:tgtEl>
                                              <p:spTgt spid="23"/>
                                            </p:tgtEl>
                                            <p:attrNameLst>
                                              <p:attrName>ppt_x</p:attrName>
                                            </p:attrNameLst>
                                          </p:cBhvr>
                                          <p:tavLst>
                                            <p:tav tm="0">
                                              <p:val>
                                                <p:strVal val="#ppt_x"/>
                                              </p:val>
                                            </p:tav>
                                            <p:tav tm="100000">
                                              <p:val>
                                                <p:strVal val="#ppt_x"/>
                                              </p:val>
                                            </p:tav>
                                          </p:tavLst>
                                        </p:anim>
                                        <p:anim calcmode="lin" valueType="num">
                                          <p:cBhvr>
                                            <p:cTn id="86" dur="1000" fill="hold"/>
                                            <p:tgtEl>
                                              <p:spTgt spid="23"/>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3000"/>
                                      </p:stCondLst>
                                      <p:childTnLst>
                                        <p:set>
                                          <p:cBhvr>
                                            <p:cTn id="88" dur="1" fill="hold">
                                              <p:stCondLst>
                                                <p:cond delay="0"/>
                                              </p:stCondLst>
                                            </p:cTn>
                                            <p:tgtEl>
                                              <p:spTgt spid="21"/>
                                            </p:tgtEl>
                                            <p:attrNameLst>
                                              <p:attrName>style.visibility</p:attrName>
                                            </p:attrNameLst>
                                          </p:cBhvr>
                                          <p:to>
                                            <p:strVal val="visible"/>
                                          </p:to>
                                        </p:set>
                                        <p:animEffect transition="in" filter="fade">
                                          <p:cBhvr>
                                            <p:cTn id="89" dur="1000"/>
                                            <p:tgtEl>
                                              <p:spTgt spid="21"/>
                                            </p:tgtEl>
                                          </p:cBhvr>
                                        </p:animEffect>
                                        <p:anim calcmode="lin" valueType="num">
                                          <p:cBhvr>
                                            <p:cTn id="90" dur="1000" fill="hold"/>
                                            <p:tgtEl>
                                              <p:spTgt spid="21"/>
                                            </p:tgtEl>
                                            <p:attrNameLst>
                                              <p:attrName>ppt_x</p:attrName>
                                            </p:attrNameLst>
                                          </p:cBhvr>
                                          <p:tavLst>
                                            <p:tav tm="0">
                                              <p:val>
                                                <p:strVal val="#ppt_x"/>
                                              </p:val>
                                            </p:tav>
                                            <p:tav tm="100000">
                                              <p:val>
                                                <p:strVal val="#ppt_x"/>
                                              </p:val>
                                            </p:tav>
                                          </p:tavLst>
                                        </p:anim>
                                        <p:anim calcmode="lin" valueType="num">
                                          <p:cBhvr>
                                            <p:cTn id="91" dur="1000" fill="hold"/>
                                            <p:tgtEl>
                                              <p:spTgt spid="21"/>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3000"/>
                                      </p:stCondLst>
                                      <p:childTnLst>
                                        <p:set>
                                          <p:cBhvr>
                                            <p:cTn id="93" dur="1" fill="hold">
                                              <p:stCondLst>
                                                <p:cond delay="0"/>
                                              </p:stCondLst>
                                            </p:cTn>
                                            <p:tgtEl>
                                              <p:spTgt spid="22"/>
                                            </p:tgtEl>
                                            <p:attrNameLst>
                                              <p:attrName>style.visibility</p:attrName>
                                            </p:attrNameLst>
                                          </p:cBhvr>
                                          <p:to>
                                            <p:strVal val="visible"/>
                                          </p:to>
                                        </p:set>
                                        <p:animEffect transition="in" filter="fade">
                                          <p:cBhvr>
                                            <p:cTn id="94" dur="1000"/>
                                            <p:tgtEl>
                                              <p:spTgt spid="22"/>
                                            </p:tgtEl>
                                          </p:cBhvr>
                                        </p:animEffect>
                                        <p:anim calcmode="lin" valueType="num">
                                          <p:cBhvr>
                                            <p:cTn id="95" dur="1000" fill="hold"/>
                                            <p:tgtEl>
                                              <p:spTgt spid="22"/>
                                            </p:tgtEl>
                                            <p:attrNameLst>
                                              <p:attrName>ppt_x</p:attrName>
                                            </p:attrNameLst>
                                          </p:cBhvr>
                                          <p:tavLst>
                                            <p:tav tm="0">
                                              <p:val>
                                                <p:strVal val="#ppt_x"/>
                                              </p:val>
                                            </p:tav>
                                            <p:tav tm="100000">
                                              <p:val>
                                                <p:strVal val="#ppt_x"/>
                                              </p:val>
                                            </p:tav>
                                          </p:tavLst>
                                        </p:anim>
                                        <p:anim calcmode="lin" valueType="num">
                                          <p:cBhvr>
                                            <p:cTn id="96"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2" grpId="0"/>
          <p:bldP spid="13" grpId="0"/>
          <p:bldP spid="14" grpId="0" animBg="1"/>
          <p:bldP spid="15" grpId="0"/>
          <p:bldP spid="16" grpId="0"/>
          <p:bldP spid="17" grpId="0" animBg="1"/>
          <p:bldP spid="18" grpId="0"/>
          <p:bldP spid="19" grpId="0"/>
          <p:bldP spid="20" grpId="0" animBg="1"/>
          <p:bldP spid="21" grpId="0"/>
          <p:bldP spid="22" grpId="0"/>
          <p:bldP spid="23" grpId="0" animBg="1"/>
          <p:bldP spid="28" grpId="0" animBg="1"/>
          <p:bldP spid="29" grpId="0" animBg="1"/>
          <p:bldP spid="30" grpId="0" animBg="1"/>
          <p:bldP spid="31"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0-#ppt_w/2"/>
                                              </p:val>
                                            </p:tav>
                                            <p:tav tm="100000">
                                              <p:val>
                                                <p:strVal val="#ppt_x"/>
                                              </p:val>
                                            </p:tav>
                                          </p:tavLst>
                                        </p:anim>
                                        <p:anim calcmode="lin" valueType="num">
                                          <p:cBhvr additive="base">
                                            <p:cTn id="20" dur="500" fill="hold"/>
                                            <p:tgtEl>
                                              <p:spTgt spid="2"/>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fill="hold"/>
                                            <p:tgtEl>
                                              <p:spTgt spid="28"/>
                                            </p:tgtEl>
                                            <p:attrNameLst>
                                              <p:attrName>ppt_x</p:attrName>
                                            </p:attrNameLst>
                                          </p:cBhvr>
                                          <p:tavLst>
                                            <p:tav tm="0">
                                              <p:val>
                                                <p:strVal val="1+#ppt_w/2"/>
                                              </p:val>
                                            </p:tav>
                                            <p:tav tm="100000">
                                              <p:val>
                                                <p:strVal val="#ppt_x"/>
                                              </p:val>
                                            </p:tav>
                                          </p:tavLst>
                                        </p:anim>
                                        <p:anim calcmode="lin" valueType="num">
                                          <p:cBhvr additive="base">
                                            <p:cTn id="24" dur="500" fill="hold"/>
                                            <p:tgtEl>
                                              <p:spTgt spid="2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1+#ppt_w/2"/>
                                              </p:val>
                                            </p:tav>
                                            <p:tav tm="100000">
                                              <p:val>
                                                <p:strVal val="#ppt_x"/>
                                              </p:val>
                                            </p:tav>
                                          </p:tavLst>
                                        </p:anim>
                                        <p:anim calcmode="lin" valueType="num">
                                          <p:cBhvr additive="base">
                                            <p:cTn id="28" dur="500" fill="hold"/>
                                            <p:tgtEl>
                                              <p:spTgt spid="3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cBhvr additive="base">
                                            <p:cTn id="31" dur="500" fill="hold"/>
                                            <p:tgtEl>
                                              <p:spTgt spid="29"/>
                                            </p:tgtEl>
                                            <p:attrNameLst>
                                              <p:attrName>ppt_x</p:attrName>
                                            </p:attrNameLst>
                                          </p:cBhvr>
                                          <p:tavLst>
                                            <p:tav tm="0">
                                              <p:val>
                                                <p:strVal val="1+#ppt_w/2"/>
                                              </p:val>
                                            </p:tav>
                                            <p:tav tm="100000">
                                              <p:val>
                                                <p:strVal val="#ppt_x"/>
                                              </p:val>
                                            </p:tav>
                                          </p:tavLst>
                                        </p:anim>
                                        <p:anim calcmode="lin" valueType="num">
                                          <p:cBhvr additive="base">
                                            <p:cTn id="32" dur="500" fill="hold"/>
                                            <p:tgtEl>
                                              <p:spTgt spid="29"/>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31"/>
                                            </p:tgtEl>
                                            <p:attrNameLst>
                                              <p:attrName>style.visibility</p:attrName>
                                            </p:attrNameLst>
                                          </p:cBhvr>
                                          <p:to>
                                            <p:strVal val="visible"/>
                                          </p:to>
                                        </p:set>
                                        <p:anim calcmode="lin" valueType="num">
                                          <p:cBhvr additive="base">
                                            <p:cTn id="35" dur="500" fill="hold"/>
                                            <p:tgtEl>
                                              <p:spTgt spid="31"/>
                                            </p:tgtEl>
                                            <p:attrNameLst>
                                              <p:attrName>ppt_x</p:attrName>
                                            </p:attrNameLst>
                                          </p:cBhvr>
                                          <p:tavLst>
                                            <p:tav tm="0">
                                              <p:val>
                                                <p:strVal val="1+#ppt_w/2"/>
                                              </p:val>
                                            </p:tav>
                                            <p:tav tm="100000">
                                              <p:val>
                                                <p:strVal val="#ppt_x"/>
                                              </p:val>
                                            </p:tav>
                                          </p:tavLst>
                                        </p:anim>
                                        <p:anim calcmode="lin" valueType="num">
                                          <p:cBhvr additive="base">
                                            <p:cTn id="36" dur="500" fill="hold"/>
                                            <p:tgtEl>
                                              <p:spTgt spid="31"/>
                                            </p:tgtEl>
                                            <p:attrNameLst>
                                              <p:attrName>ppt_y</p:attrName>
                                            </p:attrNameLst>
                                          </p:cBhvr>
                                          <p:tavLst>
                                            <p:tav tm="0">
                                              <p:val>
                                                <p:strVal val="#ppt_y"/>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1000"/>
                                            <p:tgtEl>
                                              <p:spTgt spid="17"/>
                                            </p:tgtEl>
                                          </p:cBhvr>
                                        </p:animEffect>
                                        <p:anim calcmode="lin" valueType="num">
                                          <p:cBhvr>
                                            <p:cTn id="40" dur="1000" fill="hold"/>
                                            <p:tgtEl>
                                              <p:spTgt spid="17"/>
                                            </p:tgtEl>
                                            <p:attrNameLst>
                                              <p:attrName>ppt_x</p:attrName>
                                            </p:attrNameLst>
                                          </p:cBhvr>
                                          <p:tavLst>
                                            <p:tav tm="0">
                                              <p:val>
                                                <p:strVal val="#ppt_x"/>
                                              </p:val>
                                            </p:tav>
                                            <p:tav tm="100000">
                                              <p:val>
                                                <p:strVal val="#ppt_x"/>
                                              </p:val>
                                            </p:tav>
                                          </p:tavLst>
                                        </p:anim>
                                        <p:anim calcmode="lin" valueType="num">
                                          <p:cBhvr>
                                            <p:cTn id="41" dur="1000" fill="hold"/>
                                            <p:tgtEl>
                                              <p:spTgt spid="17"/>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1000"/>
                                            <p:tgtEl>
                                              <p:spTgt spid="15"/>
                                            </p:tgtEl>
                                          </p:cBhvr>
                                        </p:animEffect>
                                        <p:anim calcmode="lin" valueType="num">
                                          <p:cBhvr>
                                            <p:cTn id="45" dur="1000" fill="hold"/>
                                            <p:tgtEl>
                                              <p:spTgt spid="15"/>
                                            </p:tgtEl>
                                            <p:attrNameLst>
                                              <p:attrName>ppt_x</p:attrName>
                                            </p:attrNameLst>
                                          </p:cBhvr>
                                          <p:tavLst>
                                            <p:tav tm="0">
                                              <p:val>
                                                <p:strVal val="#ppt_x"/>
                                              </p:val>
                                            </p:tav>
                                            <p:tav tm="100000">
                                              <p:val>
                                                <p:strVal val="#ppt_x"/>
                                              </p:val>
                                            </p:tav>
                                          </p:tavLst>
                                        </p:anim>
                                        <p:anim calcmode="lin" valueType="num">
                                          <p:cBhvr>
                                            <p:cTn id="46" dur="1000" fill="hold"/>
                                            <p:tgtEl>
                                              <p:spTgt spid="1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1000"/>
                                            <p:tgtEl>
                                              <p:spTgt spid="16"/>
                                            </p:tgtEl>
                                          </p:cBhvr>
                                        </p:animEffect>
                                        <p:anim calcmode="lin" valueType="num">
                                          <p:cBhvr>
                                            <p:cTn id="50" dur="1000" fill="hold"/>
                                            <p:tgtEl>
                                              <p:spTgt spid="16"/>
                                            </p:tgtEl>
                                            <p:attrNameLst>
                                              <p:attrName>ppt_x</p:attrName>
                                            </p:attrNameLst>
                                          </p:cBhvr>
                                          <p:tavLst>
                                            <p:tav tm="0">
                                              <p:val>
                                                <p:strVal val="#ppt_x"/>
                                              </p:val>
                                            </p:tav>
                                            <p:tav tm="100000">
                                              <p:val>
                                                <p:strVal val="#ppt_x"/>
                                              </p:val>
                                            </p:tav>
                                          </p:tavLst>
                                        </p:anim>
                                        <p:anim calcmode="lin" valueType="num">
                                          <p:cBhvr>
                                            <p:cTn id="51" dur="1000" fill="hold"/>
                                            <p:tgtEl>
                                              <p:spTgt spid="16"/>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10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1000"/>
                                            <p:tgtEl>
                                              <p:spTgt spid="14"/>
                                            </p:tgtEl>
                                          </p:cBhvr>
                                        </p:animEffect>
                                        <p:anim calcmode="lin" valueType="num">
                                          <p:cBhvr>
                                            <p:cTn id="55" dur="1000" fill="hold"/>
                                            <p:tgtEl>
                                              <p:spTgt spid="14"/>
                                            </p:tgtEl>
                                            <p:attrNameLst>
                                              <p:attrName>ppt_x</p:attrName>
                                            </p:attrNameLst>
                                          </p:cBhvr>
                                          <p:tavLst>
                                            <p:tav tm="0">
                                              <p:val>
                                                <p:strVal val="#ppt_x"/>
                                              </p:val>
                                            </p:tav>
                                            <p:tav tm="100000">
                                              <p:val>
                                                <p:strVal val="#ppt_x"/>
                                              </p:val>
                                            </p:tav>
                                          </p:tavLst>
                                        </p:anim>
                                        <p:anim calcmode="lin" valueType="num">
                                          <p:cBhvr>
                                            <p:cTn id="56" dur="1000" fill="hold"/>
                                            <p:tgtEl>
                                              <p:spTgt spid="14"/>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100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1000"/>
                                            <p:tgtEl>
                                              <p:spTgt spid="13"/>
                                            </p:tgtEl>
                                          </p:cBhvr>
                                        </p:animEffect>
                                        <p:anim calcmode="lin" valueType="num">
                                          <p:cBhvr>
                                            <p:cTn id="60" dur="1000" fill="hold"/>
                                            <p:tgtEl>
                                              <p:spTgt spid="13"/>
                                            </p:tgtEl>
                                            <p:attrNameLst>
                                              <p:attrName>ppt_x</p:attrName>
                                            </p:attrNameLst>
                                          </p:cBhvr>
                                          <p:tavLst>
                                            <p:tav tm="0">
                                              <p:val>
                                                <p:strVal val="#ppt_x"/>
                                              </p:val>
                                            </p:tav>
                                            <p:tav tm="100000">
                                              <p:val>
                                                <p:strVal val="#ppt_x"/>
                                              </p:val>
                                            </p:tav>
                                          </p:tavLst>
                                        </p:anim>
                                        <p:anim calcmode="lin" valueType="num">
                                          <p:cBhvr>
                                            <p:cTn id="61" dur="1000" fill="hold"/>
                                            <p:tgtEl>
                                              <p:spTgt spid="13"/>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1000"/>
                                      </p:stCondLst>
                                      <p:childTnLst>
                                        <p:set>
                                          <p:cBhvr>
                                            <p:cTn id="63" dur="1" fill="hold">
                                              <p:stCondLst>
                                                <p:cond delay="0"/>
                                              </p:stCondLst>
                                            </p:cTn>
                                            <p:tgtEl>
                                              <p:spTgt spid="12"/>
                                            </p:tgtEl>
                                            <p:attrNameLst>
                                              <p:attrName>style.visibility</p:attrName>
                                            </p:attrNameLst>
                                          </p:cBhvr>
                                          <p:to>
                                            <p:strVal val="visible"/>
                                          </p:to>
                                        </p:set>
                                        <p:animEffect transition="in" filter="fade">
                                          <p:cBhvr>
                                            <p:cTn id="64" dur="1000"/>
                                            <p:tgtEl>
                                              <p:spTgt spid="12"/>
                                            </p:tgtEl>
                                          </p:cBhvr>
                                        </p:animEffect>
                                        <p:anim calcmode="lin" valueType="num">
                                          <p:cBhvr>
                                            <p:cTn id="65" dur="1000" fill="hold"/>
                                            <p:tgtEl>
                                              <p:spTgt spid="12"/>
                                            </p:tgtEl>
                                            <p:attrNameLst>
                                              <p:attrName>ppt_x</p:attrName>
                                            </p:attrNameLst>
                                          </p:cBhvr>
                                          <p:tavLst>
                                            <p:tav tm="0">
                                              <p:val>
                                                <p:strVal val="#ppt_x"/>
                                              </p:val>
                                            </p:tav>
                                            <p:tav tm="100000">
                                              <p:val>
                                                <p:strVal val="#ppt_x"/>
                                              </p:val>
                                            </p:tav>
                                          </p:tavLst>
                                        </p:anim>
                                        <p:anim calcmode="lin" valueType="num">
                                          <p:cBhvr>
                                            <p:cTn id="66" dur="1000" fill="hold"/>
                                            <p:tgtEl>
                                              <p:spTgt spid="12"/>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2000"/>
                                      </p:stCondLst>
                                      <p:childTnLst>
                                        <p:set>
                                          <p:cBhvr>
                                            <p:cTn id="68" dur="1" fill="hold">
                                              <p:stCondLst>
                                                <p:cond delay="0"/>
                                              </p:stCondLst>
                                            </p:cTn>
                                            <p:tgtEl>
                                              <p:spTgt spid="20"/>
                                            </p:tgtEl>
                                            <p:attrNameLst>
                                              <p:attrName>style.visibility</p:attrName>
                                            </p:attrNameLst>
                                          </p:cBhvr>
                                          <p:to>
                                            <p:strVal val="visible"/>
                                          </p:to>
                                        </p:set>
                                        <p:animEffect transition="in" filter="fade">
                                          <p:cBhvr>
                                            <p:cTn id="69" dur="1000"/>
                                            <p:tgtEl>
                                              <p:spTgt spid="20"/>
                                            </p:tgtEl>
                                          </p:cBhvr>
                                        </p:animEffect>
                                        <p:anim calcmode="lin" valueType="num">
                                          <p:cBhvr>
                                            <p:cTn id="70" dur="1000" fill="hold"/>
                                            <p:tgtEl>
                                              <p:spTgt spid="20"/>
                                            </p:tgtEl>
                                            <p:attrNameLst>
                                              <p:attrName>ppt_x</p:attrName>
                                            </p:attrNameLst>
                                          </p:cBhvr>
                                          <p:tavLst>
                                            <p:tav tm="0">
                                              <p:val>
                                                <p:strVal val="#ppt_x"/>
                                              </p:val>
                                            </p:tav>
                                            <p:tav tm="100000">
                                              <p:val>
                                                <p:strVal val="#ppt_x"/>
                                              </p:val>
                                            </p:tav>
                                          </p:tavLst>
                                        </p:anim>
                                        <p:anim calcmode="lin" valueType="num">
                                          <p:cBhvr>
                                            <p:cTn id="71" dur="1000" fill="hold"/>
                                            <p:tgtEl>
                                              <p:spTgt spid="20"/>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2000"/>
                                      </p:stCondLst>
                                      <p:childTnLst>
                                        <p:set>
                                          <p:cBhvr>
                                            <p:cTn id="73" dur="1" fill="hold">
                                              <p:stCondLst>
                                                <p:cond delay="0"/>
                                              </p:stCondLst>
                                            </p:cTn>
                                            <p:tgtEl>
                                              <p:spTgt spid="19"/>
                                            </p:tgtEl>
                                            <p:attrNameLst>
                                              <p:attrName>style.visibility</p:attrName>
                                            </p:attrNameLst>
                                          </p:cBhvr>
                                          <p:to>
                                            <p:strVal val="visible"/>
                                          </p:to>
                                        </p:set>
                                        <p:animEffect transition="in" filter="fade">
                                          <p:cBhvr>
                                            <p:cTn id="74" dur="1000"/>
                                            <p:tgtEl>
                                              <p:spTgt spid="19"/>
                                            </p:tgtEl>
                                          </p:cBhvr>
                                        </p:animEffect>
                                        <p:anim calcmode="lin" valueType="num">
                                          <p:cBhvr>
                                            <p:cTn id="75" dur="1000" fill="hold"/>
                                            <p:tgtEl>
                                              <p:spTgt spid="19"/>
                                            </p:tgtEl>
                                            <p:attrNameLst>
                                              <p:attrName>ppt_x</p:attrName>
                                            </p:attrNameLst>
                                          </p:cBhvr>
                                          <p:tavLst>
                                            <p:tav tm="0">
                                              <p:val>
                                                <p:strVal val="#ppt_x"/>
                                              </p:val>
                                            </p:tav>
                                            <p:tav tm="100000">
                                              <p:val>
                                                <p:strVal val="#ppt_x"/>
                                              </p:val>
                                            </p:tav>
                                          </p:tavLst>
                                        </p:anim>
                                        <p:anim calcmode="lin" valueType="num">
                                          <p:cBhvr>
                                            <p:cTn id="76" dur="1000" fill="hold"/>
                                            <p:tgtEl>
                                              <p:spTgt spid="19"/>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2000"/>
                                      </p:stCondLst>
                                      <p:childTnLst>
                                        <p:set>
                                          <p:cBhvr>
                                            <p:cTn id="78" dur="1" fill="hold">
                                              <p:stCondLst>
                                                <p:cond delay="0"/>
                                              </p:stCondLst>
                                            </p:cTn>
                                            <p:tgtEl>
                                              <p:spTgt spid="18"/>
                                            </p:tgtEl>
                                            <p:attrNameLst>
                                              <p:attrName>style.visibility</p:attrName>
                                            </p:attrNameLst>
                                          </p:cBhvr>
                                          <p:to>
                                            <p:strVal val="visible"/>
                                          </p:to>
                                        </p:set>
                                        <p:animEffect transition="in" filter="fade">
                                          <p:cBhvr>
                                            <p:cTn id="79" dur="1000"/>
                                            <p:tgtEl>
                                              <p:spTgt spid="18"/>
                                            </p:tgtEl>
                                          </p:cBhvr>
                                        </p:animEffect>
                                        <p:anim calcmode="lin" valueType="num">
                                          <p:cBhvr>
                                            <p:cTn id="80" dur="1000" fill="hold"/>
                                            <p:tgtEl>
                                              <p:spTgt spid="18"/>
                                            </p:tgtEl>
                                            <p:attrNameLst>
                                              <p:attrName>ppt_x</p:attrName>
                                            </p:attrNameLst>
                                          </p:cBhvr>
                                          <p:tavLst>
                                            <p:tav tm="0">
                                              <p:val>
                                                <p:strVal val="#ppt_x"/>
                                              </p:val>
                                            </p:tav>
                                            <p:tav tm="100000">
                                              <p:val>
                                                <p:strVal val="#ppt_x"/>
                                              </p:val>
                                            </p:tav>
                                          </p:tavLst>
                                        </p:anim>
                                        <p:anim calcmode="lin" valueType="num">
                                          <p:cBhvr>
                                            <p:cTn id="81" dur="1000" fill="hold"/>
                                            <p:tgtEl>
                                              <p:spTgt spid="18"/>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3000"/>
                                      </p:stCondLst>
                                      <p:childTnLst>
                                        <p:set>
                                          <p:cBhvr>
                                            <p:cTn id="83" dur="1" fill="hold">
                                              <p:stCondLst>
                                                <p:cond delay="0"/>
                                              </p:stCondLst>
                                            </p:cTn>
                                            <p:tgtEl>
                                              <p:spTgt spid="23"/>
                                            </p:tgtEl>
                                            <p:attrNameLst>
                                              <p:attrName>style.visibility</p:attrName>
                                            </p:attrNameLst>
                                          </p:cBhvr>
                                          <p:to>
                                            <p:strVal val="visible"/>
                                          </p:to>
                                        </p:set>
                                        <p:animEffect transition="in" filter="fade">
                                          <p:cBhvr>
                                            <p:cTn id="84" dur="1000"/>
                                            <p:tgtEl>
                                              <p:spTgt spid="23"/>
                                            </p:tgtEl>
                                          </p:cBhvr>
                                        </p:animEffect>
                                        <p:anim calcmode="lin" valueType="num">
                                          <p:cBhvr>
                                            <p:cTn id="85" dur="1000" fill="hold"/>
                                            <p:tgtEl>
                                              <p:spTgt spid="23"/>
                                            </p:tgtEl>
                                            <p:attrNameLst>
                                              <p:attrName>ppt_x</p:attrName>
                                            </p:attrNameLst>
                                          </p:cBhvr>
                                          <p:tavLst>
                                            <p:tav tm="0">
                                              <p:val>
                                                <p:strVal val="#ppt_x"/>
                                              </p:val>
                                            </p:tav>
                                            <p:tav tm="100000">
                                              <p:val>
                                                <p:strVal val="#ppt_x"/>
                                              </p:val>
                                            </p:tav>
                                          </p:tavLst>
                                        </p:anim>
                                        <p:anim calcmode="lin" valueType="num">
                                          <p:cBhvr>
                                            <p:cTn id="86" dur="1000" fill="hold"/>
                                            <p:tgtEl>
                                              <p:spTgt spid="23"/>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3000"/>
                                      </p:stCondLst>
                                      <p:childTnLst>
                                        <p:set>
                                          <p:cBhvr>
                                            <p:cTn id="88" dur="1" fill="hold">
                                              <p:stCondLst>
                                                <p:cond delay="0"/>
                                              </p:stCondLst>
                                            </p:cTn>
                                            <p:tgtEl>
                                              <p:spTgt spid="21"/>
                                            </p:tgtEl>
                                            <p:attrNameLst>
                                              <p:attrName>style.visibility</p:attrName>
                                            </p:attrNameLst>
                                          </p:cBhvr>
                                          <p:to>
                                            <p:strVal val="visible"/>
                                          </p:to>
                                        </p:set>
                                        <p:animEffect transition="in" filter="fade">
                                          <p:cBhvr>
                                            <p:cTn id="89" dur="1000"/>
                                            <p:tgtEl>
                                              <p:spTgt spid="21"/>
                                            </p:tgtEl>
                                          </p:cBhvr>
                                        </p:animEffect>
                                        <p:anim calcmode="lin" valueType="num">
                                          <p:cBhvr>
                                            <p:cTn id="90" dur="1000" fill="hold"/>
                                            <p:tgtEl>
                                              <p:spTgt spid="21"/>
                                            </p:tgtEl>
                                            <p:attrNameLst>
                                              <p:attrName>ppt_x</p:attrName>
                                            </p:attrNameLst>
                                          </p:cBhvr>
                                          <p:tavLst>
                                            <p:tav tm="0">
                                              <p:val>
                                                <p:strVal val="#ppt_x"/>
                                              </p:val>
                                            </p:tav>
                                            <p:tav tm="100000">
                                              <p:val>
                                                <p:strVal val="#ppt_x"/>
                                              </p:val>
                                            </p:tav>
                                          </p:tavLst>
                                        </p:anim>
                                        <p:anim calcmode="lin" valueType="num">
                                          <p:cBhvr>
                                            <p:cTn id="91" dur="1000" fill="hold"/>
                                            <p:tgtEl>
                                              <p:spTgt spid="21"/>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3000"/>
                                      </p:stCondLst>
                                      <p:childTnLst>
                                        <p:set>
                                          <p:cBhvr>
                                            <p:cTn id="93" dur="1" fill="hold">
                                              <p:stCondLst>
                                                <p:cond delay="0"/>
                                              </p:stCondLst>
                                            </p:cTn>
                                            <p:tgtEl>
                                              <p:spTgt spid="22"/>
                                            </p:tgtEl>
                                            <p:attrNameLst>
                                              <p:attrName>style.visibility</p:attrName>
                                            </p:attrNameLst>
                                          </p:cBhvr>
                                          <p:to>
                                            <p:strVal val="visible"/>
                                          </p:to>
                                        </p:set>
                                        <p:animEffect transition="in" filter="fade">
                                          <p:cBhvr>
                                            <p:cTn id="94" dur="1000"/>
                                            <p:tgtEl>
                                              <p:spTgt spid="22"/>
                                            </p:tgtEl>
                                          </p:cBhvr>
                                        </p:animEffect>
                                        <p:anim calcmode="lin" valueType="num">
                                          <p:cBhvr>
                                            <p:cTn id="95" dur="1000" fill="hold"/>
                                            <p:tgtEl>
                                              <p:spTgt spid="22"/>
                                            </p:tgtEl>
                                            <p:attrNameLst>
                                              <p:attrName>ppt_x</p:attrName>
                                            </p:attrNameLst>
                                          </p:cBhvr>
                                          <p:tavLst>
                                            <p:tav tm="0">
                                              <p:val>
                                                <p:strVal val="#ppt_x"/>
                                              </p:val>
                                            </p:tav>
                                            <p:tav tm="100000">
                                              <p:val>
                                                <p:strVal val="#ppt_x"/>
                                              </p:val>
                                            </p:tav>
                                          </p:tavLst>
                                        </p:anim>
                                        <p:anim calcmode="lin" valueType="num">
                                          <p:cBhvr>
                                            <p:cTn id="96"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2" grpId="0"/>
          <p:bldP spid="13" grpId="0"/>
          <p:bldP spid="14" grpId="0" animBg="1"/>
          <p:bldP spid="15" grpId="0"/>
          <p:bldP spid="16" grpId="0"/>
          <p:bldP spid="17" grpId="0" animBg="1"/>
          <p:bldP spid="18" grpId="0"/>
          <p:bldP spid="19" grpId="0"/>
          <p:bldP spid="20" grpId="0" animBg="1"/>
          <p:bldP spid="21" grpId="0"/>
          <p:bldP spid="22" grpId="0"/>
          <p:bldP spid="23" grpId="0" animBg="1"/>
          <p:bldP spid="28" grpId="0" animBg="1"/>
          <p:bldP spid="29" grpId="0" animBg="1"/>
          <p:bldP spid="30" grpId="0" animBg="1"/>
          <p:bldP spid="31"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16200000" flipH="1" flipV="1">
            <a:off x="1781039" y="-1781038"/>
            <a:ext cx="873124" cy="4435200"/>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rot="5400000" flipV="1">
            <a:off x="9537842" y="-1781038"/>
            <a:ext cx="873124" cy="4435200"/>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1228729" y="1139031"/>
            <a:ext cx="2451554" cy="566420"/>
          </a:xfrm>
          <a:prstGeom prst="rect">
            <a:avLst/>
          </a:prstGeom>
          <a:noFill/>
        </p:spPr>
        <p:txBody>
          <a:bodyPr wrap="square" rtlCol="0">
            <a:spAutoFit/>
          </a:bodyPr>
          <a:lstStyle/>
          <a:p>
            <a:pPr>
              <a:lnSpc>
                <a:spcPct val="130000"/>
              </a:lnSpc>
            </a:pPr>
            <a:r>
              <a:rPr lang="zh-CN" altLang="en-US" sz="2400" b="1" dirty="0" smtClean="0">
                <a:solidFill>
                  <a:srgbClr val="3EA9D3"/>
                </a:solidFill>
                <a:latin typeface="+mn-ea"/>
              </a:rPr>
              <a:t>软件配置</a:t>
            </a:r>
            <a:endParaRPr lang="zh-CN" altLang="en-US" sz="2400" b="1" dirty="0" smtClean="0">
              <a:solidFill>
                <a:srgbClr val="3EA9D3"/>
              </a:solidFill>
              <a:latin typeface="+mn-ea"/>
            </a:endParaRPr>
          </a:p>
        </p:txBody>
      </p:sp>
      <p:sp>
        <p:nvSpPr>
          <p:cNvPr id="42" name="等腰三角形 41"/>
          <p:cNvSpPr/>
          <p:nvPr/>
        </p:nvSpPr>
        <p:spPr>
          <a:xfrm rot="5400000">
            <a:off x="885177" y="1159193"/>
            <a:ext cx="292101" cy="251811"/>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配置管理计划</a:t>
            </a:r>
            <a:endParaRPr lang="zh-CN" altLang="en-US" sz="4400" dirty="0" smtClean="0">
              <a:solidFill>
                <a:srgbClr val="595959"/>
              </a:solidFill>
              <a:latin typeface="+mj-ea"/>
              <a:ea typeface="+mj-ea"/>
            </a:endParaRPr>
          </a:p>
        </p:txBody>
      </p:sp>
      <p:graphicFrame>
        <p:nvGraphicFramePr>
          <p:cNvPr id="4" name="表格 3"/>
          <p:cNvGraphicFramePr/>
          <p:nvPr/>
        </p:nvGraphicFramePr>
        <p:xfrm>
          <a:off x="994410" y="2213610"/>
          <a:ext cx="4137660" cy="1100455"/>
        </p:xfrm>
        <a:graphic>
          <a:graphicData uri="http://schemas.openxmlformats.org/drawingml/2006/table">
            <a:tbl>
              <a:tblPr firstRow="1" bandRow="1">
                <a:tableStyleId>{5940675A-B579-460E-94D1-54222C63F5DA}</a:tableStyleId>
              </a:tblPr>
              <a:tblGrid>
                <a:gridCol w="2068830"/>
                <a:gridCol w="2068830"/>
              </a:tblGrid>
              <a:tr h="152400">
                <a:tc>
                  <a:txBody>
                    <a:bodyPr/>
                    <a:p>
                      <a:pPr marL="0" indent="0" algn="l">
                        <a:buNone/>
                      </a:pPr>
                      <a:r>
                        <a:rPr lang="zh-CN" altLang="en-US" sz="2400" b="0">
                          <a:solidFill>
                            <a:schemeClr val="tx1"/>
                          </a:solidFill>
                          <a:highlight>
                            <a:srgbClr val="BEBEBE"/>
                          </a:highlight>
                          <a:uFillTx/>
                          <a:latin typeface="宋体" panose="02010600030101010101" pitchFamily="2" charset="-122"/>
                          <a:ea typeface="宋体" panose="02010600030101010101" pitchFamily="2" charset="-122"/>
                          <a:cs typeface="宋体" panose="02010600030101010101" pitchFamily="2" charset="-122"/>
                        </a:rPr>
                        <a:t>软件名称</a:t>
                      </a:r>
                      <a:endParaRPr lang="zh-CN" altLang="en-US" sz="2400" b="0">
                        <a:solidFill>
                          <a:schemeClr val="tx1"/>
                        </a:solidFill>
                        <a:highlight>
                          <a:srgbClr val="BEBEBE"/>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EBEBE"/>
                    </a:solidFill>
                  </a:tcPr>
                </a:tc>
                <a:tc>
                  <a:txBody>
                    <a:bodyPr/>
                    <a:p>
                      <a:pPr marL="0" indent="0" algn="l">
                        <a:buNone/>
                      </a:pPr>
                      <a:r>
                        <a:rPr lang="zh-CN" altLang="en-US" sz="2400" b="0">
                          <a:solidFill>
                            <a:schemeClr val="tx1"/>
                          </a:solidFill>
                          <a:highlight>
                            <a:srgbClr val="BEBEBE"/>
                          </a:highlight>
                          <a:uFillTx/>
                          <a:latin typeface="宋体" panose="02010600030101010101" pitchFamily="2" charset="-122"/>
                          <a:ea typeface="宋体" panose="02010600030101010101" pitchFamily="2" charset="-122"/>
                          <a:cs typeface="宋体" panose="02010600030101010101" pitchFamily="2" charset="-122"/>
                        </a:rPr>
                        <a:t>作用</a:t>
                      </a:r>
                      <a:endParaRPr lang="zh-CN" altLang="en-US" sz="2400" b="0">
                        <a:solidFill>
                          <a:schemeClr val="tx1"/>
                        </a:solidFill>
                        <a:highlight>
                          <a:srgbClr val="BEBEBE"/>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EBEBE"/>
                    </a:solidFill>
                  </a:tcPr>
                </a:tc>
              </a:tr>
              <a:tr h="0">
                <a:tc>
                  <a:txBody>
                    <a:bodyPr/>
                    <a:p>
                      <a:pPr marL="0" indent="0" algn="l">
                        <a:buNone/>
                      </a:pPr>
                      <a:r>
                        <a:rPr lang="en-US" altLang="zh-CN" sz="2400" b="0">
                          <a:solidFill>
                            <a:schemeClr val="tx1"/>
                          </a:solidFill>
                          <a:uFillTx/>
                          <a:latin typeface="Calibri" panose="020F0502020204030204" charset="0"/>
                          <a:ea typeface="Calibri" panose="020F0502020204030204" charset="0"/>
                          <a:cs typeface="Calibri" panose="020F0502020204030204" charset="0"/>
                        </a:rPr>
                        <a:t>W</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in10</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win7</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win8</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操作系统</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aphicFrame>
        <p:nvGraphicFramePr>
          <p:cNvPr id="6" name="表格 5"/>
          <p:cNvGraphicFramePr/>
          <p:nvPr/>
        </p:nvGraphicFramePr>
        <p:xfrm>
          <a:off x="994410" y="4236085"/>
          <a:ext cx="6392545" cy="1835150"/>
        </p:xfrm>
        <a:graphic>
          <a:graphicData uri="http://schemas.openxmlformats.org/drawingml/2006/table">
            <a:tbl>
              <a:tblPr firstRow="1" bandRow="1">
                <a:tableStyleId>{5940675A-B579-460E-94D1-54222C63F5DA}</a:tableStyleId>
              </a:tblPr>
              <a:tblGrid>
                <a:gridCol w="2129790"/>
                <a:gridCol w="2130425"/>
                <a:gridCol w="2132330"/>
              </a:tblGrid>
              <a:tr h="0">
                <a:tc>
                  <a:txBody>
                    <a:bodyPr/>
                    <a:p>
                      <a:pPr marL="0" indent="0" algn="l">
                        <a:buNone/>
                      </a:pPr>
                      <a:r>
                        <a:rPr lang="zh-CN" altLang="en-US" sz="2400" b="0">
                          <a:solidFill>
                            <a:schemeClr val="tx1"/>
                          </a:solidFill>
                          <a:highlight>
                            <a:srgbClr val="BEBEBE"/>
                          </a:highlight>
                          <a:uFillTx/>
                          <a:latin typeface="宋体" panose="02010600030101010101" pitchFamily="2" charset="-122"/>
                          <a:ea typeface="宋体" panose="02010600030101010101" pitchFamily="2" charset="-122"/>
                          <a:cs typeface="宋体" panose="02010600030101010101" pitchFamily="2" charset="-122"/>
                        </a:rPr>
                        <a:t>名称</a:t>
                      </a:r>
                      <a:endParaRPr lang="zh-CN" altLang="en-US" sz="2400" b="0">
                        <a:solidFill>
                          <a:schemeClr val="tx1"/>
                        </a:solidFill>
                        <a:highlight>
                          <a:srgbClr val="BEBEBE"/>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EBEBE"/>
                    </a:solidFill>
                  </a:tcPr>
                </a:tc>
                <a:tc>
                  <a:txBody>
                    <a:bodyPr/>
                    <a:p>
                      <a:pPr marL="0" indent="0" algn="l">
                        <a:buNone/>
                      </a:pPr>
                      <a:r>
                        <a:rPr lang="zh-CN" altLang="en-US" sz="2400" b="0">
                          <a:solidFill>
                            <a:schemeClr val="tx1"/>
                          </a:solidFill>
                          <a:highlight>
                            <a:srgbClr val="BEBEBE"/>
                          </a:highlight>
                          <a:uFillTx/>
                          <a:latin typeface="宋体" panose="02010600030101010101" pitchFamily="2" charset="-122"/>
                          <a:ea typeface="宋体" panose="02010600030101010101" pitchFamily="2" charset="-122"/>
                          <a:cs typeface="宋体" panose="02010600030101010101" pitchFamily="2" charset="-122"/>
                        </a:rPr>
                        <a:t>规格</a:t>
                      </a:r>
                      <a:endParaRPr lang="zh-CN" altLang="en-US" sz="2400" b="0">
                        <a:solidFill>
                          <a:schemeClr val="tx1"/>
                        </a:solidFill>
                        <a:highlight>
                          <a:srgbClr val="BEBEBE"/>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EBEBE"/>
                    </a:solidFill>
                  </a:tcPr>
                </a:tc>
                <a:tc>
                  <a:txBody>
                    <a:bodyPr/>
                    <a:p>
                      <a:pPr marL="0" indent="0" algn="l">
                        <a:buNone/>
                      </a:pPr>
                      <a:r>
                        <a:rPr lang="zh-CN" altLang="en-US" sz="2400" b="0">
                          <a:solidFill>
                            <a:schemeClr val="tx1"/>
                          </a:solidFill>
                          <a:highlight>
                            <a:srgbClr val="BEBEBE"/>
                          </a:highlight>
                          <a:uFillTx/>
                          <a:latin typeface="宋体" panose="02010600030101010101" pitchFamily="2" charset="-122"/>
                          <a:ea typeface="宋体" panose="02010600030101010101" pitchFamily="2" charset="-122"/>
                          <a:cs typeface="宋体" panose="02010600030101010101" pitchFamily="2" charset="-122"/>
                        </a:rPr>
                        <a:t>说明</a:t>
                      </a:r>
                      <a:endParaRPr lang="zh-CN" altLang="en-US" sz="2400" b="0">
                        <a:solidFill>
                          <a:schemeClr val="tx1"/>
                        </a:solidFill>
                        <a:highlight>
                          <a:srgbClr val="BEBEBE"/>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EBEBE"/>
                    </a:solidFill>
                  </a:tcPr>
                </a:tc>
              </a:tr>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网络</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Calibri" panose="020F0502020204030204" charset="0"/>
                          <a:ea typeface="Calibri" panose="020F0502020204030204" charset="0"/>
                          <a:cs typeface="Calibri" panose="020F0502020204030204" charset="0"/>
                        </a:rPr>
                        <a:t> </a:t>
                      </a:r>
                      <a:endParaRPr lang="en-US" altLang="zh-CN" sz="24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Calibri" panose="020F0502020204030204" charset="0"/>
                          <a:ea typeface="Calibri" panose="020F0502020204030204" charset="0"/>
                          <a:cs typeface="Calibri" panose="020F0502020204030204" charset="0"/>
                        </a:rPr>
                        <a:t> </a:t>
                      </a:r>
                      <a:endParaRPr lang="en-US" altLang="zh-CN" sz="24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服务器</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Calibri" panose="020F0502020204030204" charset="0"/>
                          <a:ea typeface="Calibri" panose="020F0502020204030204" charset="0"/>
                          <a:cs typeface="Calibri" panose="020F0502020204030204" charset="0"/>
                        </a:rPr>
                        <a:t> </a:t>
                      </a:r>
                      <a:endParaRPr lang="en-US" altLang="zh-CN" sz="24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Calibri" panose="020F0502020204030204" charset="0"/>
                          <a:ea typeface="Calibri" panose="020F0502020204030204" charset="0"/>
                          <a:cs typeface="Calibri" panose="020F0502020204030204" charset="0"/>
                        </a:rPr>
                        <a:t> </a:t>
                      </a:r>
                      <a:endParaRPr lang="en-US" altLang="zh-CN" sz="24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客户机</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普通</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PC</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机</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项目组成员各自的计算机</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7" name="文本框 6"/>
          <p:cNvSpPr txBox="1"/>
          <p:nvPr/>
        </p:nvSpPr>
        <p:spPr>
          <a:xfrm>
            <a:off x="905510" y="1756410"/>
            <a:ext cx="5080000" cy="457200"/>
          </a:xfrm>
          <a:prstGeom prst="rect">
            <a:avLst/>
          </a:prstGeom>
          <a:noFill/>
          <a:ln w="9525">
            <a:noFill/>
          </a:ln>
        </p:spPr>
        <p:txBody>
          <a:bodyPr>
            <a:spAutoFit/>
          </a:bodyPr>
          <a:p>
            <a:pPr marL="0" indent="0" algn="l"/>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服务器软件名称</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p:txBody>
      </p:sp>
      <p:sp>
        <p:nvSpPr>
          <p:cNvPr id="8" name="文本框 7"/>
          <p:cNvSpPr txBox="1"/>
          <p:nvPr/>
        </p:nvSpPr>
        <p:spPr>
          <a:xfrm>
            <a:off x="994410" y="3681730"/>
            <a:ext cx="5080000" cy="457200"/>
          </a:xfrm>
          <a:prstGeom prst="rect">
            <a:avLst/>
          </a:prstGeom>
          <a:noFill/>
          <a:ln w="9525">
            <a:noFill/>
          </a:ln>
        </p:spPr>
        <p:txBody>
          <a:bodyPr>
            <a:spAutoFit/>
          </a:bodyPr>
          <a:p>
            <a:pPr marL="0" indent="0" algn="l"/>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硬件环境</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25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225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2"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16200000" flipH="1" flipV="1">
            <a:off x="1781039" y="-1781038"/>
            <a:ext cx="873124" cy="4435200"/>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rot="5400000" flipV="1">
            <a:off x="9537842" y="-1781038"/>
            <a:ext cx="873124" cy="4435200"/>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1228729" y="1139031"/>
            <a:ext cx="2451554" cy="566420"/>
          </a:xfrm>
          <a:prstGeom prst="rect">
            <a:avLst/>
          </a:prstGeom>
          <a:noFill/>
        </p:spPr>
        <p:txBody>
          <a:bodyPr wrap="square" rtlCol="0">
            <a:spAutoFit/>
          </a:bodyPr>
          <a:lstStyle/>
          <a:p>
            <a:pPr>
              <a:lnSpc>
                <a:spcPct val="130000"/>
              </a:lnSpc>
            </a:pPr>
            <a:r>
              <a:rPr lang="zh-CN" altLang="en-US" sz="2400" b="1" dirty="0" smtClean="0">
                <a:solidFill>
                  <a:srgbClr val="3EA9D3"/>
                </a:solidFill>
                <a:latin typeface="+mn-ea"/>
              </a:rPr>
              <a:t>控制和实施阶段</a:t>
            </a:r>
            <a:endParaRPr lang="zh-CN" altLang="en-US" sz="2400" b="1" dirty="0" smtClean="0">
              <a:solidFill>
                <a:srgbClr val="3EA9D3"/>
              </a:solidFill>
              <a:latin typeface="+mn-ea"/>
            </a:endParaRPr>
          </a:p>
        </p:txBody>
      </p:sp>
      <p:sp>
        <p:nvSpPr>
          <p:cNvPr id="42" name="等腰三角形 41"/>
          <p:cNvSpPr/>
          <p:nvPr/>
        </p:nvSpPr>
        <p:spPr>
          <a:xfrm rot="5400000">
            <a:off x="885177" y="1159193"/>
            <a:ext cx="292101" cy="251811"/>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管理实现计划</a:t>
            </a:r>
            <a:endParaRPr lang="zh-CN" altLang="en-US" sz="4400" dirty="0" smtClean="0">
              <a:solidFill>
                <a:srgbClr val="595959"/>
              </a:solidFill>
              <a:latin typeface="+mj-ea"/>
              <a:ea typeface="+mj-ea"/>
            </a:endParaRPr>
          </a:p>
        </p:txBody>
      </p:sp>
      <p:sp>
        <p:nvSpPr>
          <p:cNvPr id="100" name="文本框 99"/>
          <p:cNvSpPr txBox="1"/>
          <p:nvPr/>
        </p:nvSpPr>
        <p:spPr>
          <a:xfrm>
            <a:off x="972820" y="1870075"/>
            <a:ext cx="9500235" cy="1188720"/>
          </a:xfrm>
          <a:prstGeom prst="rect">
            <a:avLst/>
          </a:prstGeom>
          <a:noFill/>
          <a:ln w="9525">
            <a:noFill/>
          </a:ln>
        </p:spPr>
        <p:txBody>
          <a:bodyPr wrap="square">
            <a:spAutoFit/>
          </a:bodyPr>
          <a:p>
            <a:pPr marL="0" indent="266700" algn="l"/>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在杨枨老师的指导下，通过对项目进行修改及评审，来控制项目范围。对需要更改的方面的设计，需要进行相关的记录，从而将项目放在可控范围内。</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p:txBody>
      </p:sp>
      <p:sp>
        <p:nvSpPr>
          <p:cNvPr id="5" name="等腰三角形 4"/>
          <p:cNvSpPr/>
          <p:nvPr/>
        </p:nvSpPr>
        <p:spPr>
          <a:xfrm rot="5400000">
            <a:off x="885177" y="3215958"/>
            <a:ext cx="292101" cy="251811"/>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1228729" y="3058636"/>
            <a:ext cx="2451554" cy="566420"/>
          </a:xfrm>
          <a:prstGeom prst="rect">
            <a:avLst/>
          </a:prstGeom>
          <a:noFill/>
        </p:spPr>
        <p:txBody>
          <a:bodyPr wrap="square" rtlCol="0">
            <a:spAutoFit/>
          </a:bodyPr>
          <a:p>
            <a:pPr>
              <a:lnSpc>
                <a:spcPct val="130000"/>
              </a:lnSpc>
            </a:pPr>
            <a:r>
              <a:rPr lang="zh-CN" altLang="en-US" sz="2400" b="1" dirty="0" smtClean="0">
                <a:solidFill>
                  <a:srgbClr val="3EA9D3"/>
                </a:solidFill>
                <a:latin typeface="+mn-ea"/>
              </a:rPr>
              <a:t>概念和计划阶段</a:t>
            </a:r>
            <a:endParaRPr lang="zh-CN" altLang="en-US" sz="2400" b="1" dirty="0" smtClean="0">
              <a:solidFill>
                <a:srgbClr val="3EA9D3"/>
              </a:solidFill>
              <a:latin typeface="+mn-ea"/>
            </a:endParaRPr>
          </a:p>
        </p:txBody>
      </p:sp>
      <p:sp>
        <p:nvSpPr>
          <p:cNvPr id="10" name="文本框 9"/>
          <p:cNvSpPr txBox="1"/>
          <p:nvPr/>
        </p:nvSpPr>
        <p:spPr>
          <a:xfrm>
            <a:off x="972820" y="3625215"/>
            <a:ext cx="9030970" cy="822960"/>
          </a:xfrm>
          <a:prstGeom prst="rect">
            <a:avLst/>
          </a:prstGeom>
          <a:noFill/>
          <a:ln w="9525">
            <a:noFill/>
          </a:ln>
        </p:spPr>
        <p:txBody>
          <a:bodyPr wrap="square">
            <a:spAutoFit/>
          </a:bodyPr>
          <a:p>
            <a:pPr marL="0" indent="266700" algn="l"/>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在需求描述阶段，由杨枨老师把项目所要求进行开发和设计的内容清楚理解并描述为文档，发布给项目小组。</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p:txBody>
      </p:sp>
      <p:sp>
        <p:nvSpPr>
          <p:cNvPr id="11" name="等腰三角形 10"/>
          <p:cNvSpPr/>
          <p:nvPr/>
        </p:nvSpPr>
        <p:spPr>
          <a:xfrm rot="5400000">
            <a:off x="885177" y="4833938"/>
            <a:ext cx="292101" cy="251811"/>
          </a:xfrm>
          <a:prstGeom prst="triangle">
            <a:avLst/>
          </a:prstGeom>
          <a:solidFill>
            <a:srgbClr val="3E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1157609" y="4676616"/>
            <a:ext cx="2451554" cy="566420"/>
          </a:xfrm>
          <a:prstGeom prst="rect">
            <a:avLst/>
          </a:prstGeom>
          <a:noFill/>
        </p:spPr>
        <p:txBody>
          <a:bodyPr wrap="square" rtlCol="0">
            <a:spAutoFit/>
          </a:bodyPr>
          <a:p>
            <a:pPr>
              <a:lnSpc>
                <a:spcPct val="130000"/>
              </a:lnSpc>
            </a:pPr>
            <a:r>
              <a:rPr lang="zh-CN" altLang="en-US" sz="2400" b="1" dirty="0" smtClean="0">
                <a:solidFill>
                  <a:srgbClr val="3EA9D3"/>
                </a:solidFill>
                <a:latin typeface="+mn-ea"/>
              </a:rPr>
              <a:t>收尾阶段</a:t>
            </a:r>
            <a:endParaRPr lang="zh-CN" altLang="en-US" sz="2400" b="1" dirty="0" smtClean="0">
              <a:solidFill>
                <a:srgbClr val="3EA9D3"/>
              </a:solidFill>
              <a:latin typeface="+mn-ea"/>
            </a:endParaRPr>
          </a:p>
        </p:txBody>
      </p:sp>
      <p:sp>
        <p:nvSpPr>
          <p:cNvPr id="13" name="文本框 12"/>
          <p:cNvSpPr txBox="1"/>
          <p:nvPr/>
        </p:nvSpPr>
        <p:spPr>
          <a:xfrm>
            <a:off x="1101090" y="5243195"/>
            <a:ext cx="8774430" cy="1188720"/>
          </a:xfrm>
          <a:prstGeom prst="rect">
            <a:avLst/>
          </a:prstGeom>
          <a:noFill/>
          <a:ln w="9525">
            <a:noFill/>
          </a:ln>
        </p:spPr>
        <p:txBody>
          <a:bodyPr wrap="square">
            <a:spAutoFit/>
          </a:bodyPr>
          <a:p>
            <a:pPr marL="0" indent="266700" algn="l"/>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产品最后的验收依据是在最后期限前提交</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项目总结报告</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，并得到用户对产品的认可，即通过杨枨老师及其他各位评审的答辩与评价，在提交经验总结后宣布小组解散。</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25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225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par>
                                <p:cTn id="11" presetID="10" presetClass="entr" presetSubtype="0" fill="hold" grpId="0" nodeType="withEffect">
                                  <p:stCondLst>
                                    <p:cond delay="2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225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225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225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2" grpId="0" bldLvl="0" animBg="1"/>
      <p:bldP spid="5" grpId="0" bldLvl="0" animBg="1"/>
      <p:bldP spid="9" grpId="0"/>
      <p:bldP spid="11" grpId="0" bldLvl="0" animBg="1"/>
      <p:bldP spid="1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p:cNvGraphicFramePr/>
          <p:nvPr/>
        </p:nvGraphicFramePr>
        <p:xfrm>
          <a:off x="2269490" y="2189480"/>
          <a:ext cx="7627620" cy="4197985"/>
        </p:xfrm>
        <a:graphic>
          <a:graphicData uri="http://schemas.openxmlformats.org/drawingml/2006/table">
            <a:tbl>
              <a:tblPr firstRow="1" bandRow="1">
                <a:tableStyleId>{5940675A-B579-460E-94D1-54222C63F5DA}</a:tableStyleId>
              </a:tblPr>
              <a:tblGrid>
                <a:gridCol w="3812540"/>
                <a:gridCol w="3815080"/>
              </a:tblGrid>
              <a:tr h="419735">
                <a:tc gridSpan="2">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会议名称：联盟消消乐游戏设计项目讨论</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419735">
                <a:tc gridSpan="2">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小组组员：许佳俊，徐柯杰，何宇晨</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r h="419735">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会议时间：</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2017/3/26</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会议地点：求真</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1-520</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938780">
                <a:tc gridSpan="2">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会议内容：首先完善了项目计划，根据项目计划通过</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project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绘制了甘特图。然后根据项目计划做了项目计划的</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PPT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。学习了一下</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git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的使用。每个组员都下了</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git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并且注册了</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github</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账号，并通过组长创建的库的密码，连接到了这个库。然后把本次作业的项目计划</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WORD</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和项目计划</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PPT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放到</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git</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里面并同步到</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github</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r>
            </a:tbl>
          </a:graphicData>
        </a:graphic>
      </p:graphicFrame>
      <p:sp>
        <p:nvSpPr>
          <p:cNvPr id="4" name="文本框 3"/>
          <p:cNvSpPr txBox="1"/>
          <p:nvPr/>
        </p:nvSpPr>
        <p:spPr>
          <a:xfrm>
            <a:off x="1419248" y="334051"/>
            <a:ext cx="8685484" cy="1517650"/>
          </a:xfrm>
          <a:prstGeom prst="rect">
            <a:avLst/>
          </a:prstGeom>
          <a:noFill/>
        </p:spPr>
        <p:txBody>
          <a:bodyPr wrap="square" rtlCol="0">
            <a:spAutoFit/>
          </a:bodyPr>
          <a:p>
            <a:pPr algn="ctr">
              <a:lnSpc>
                <a:spcPct val="130000"/>
              </a:lnSpc>
            </a:pPr>
            <a:r>
              <a:rPr lang="zh-CN" sz="7200" dirty="0" smtClean="0">
                <a:solidFill>
                  <a:srgbClr val="595959"/>
                </a:solidFill>
                <a:latin typeface="+mj-ea"/>
                <a:ea typeface="+mj-ea"/>
              </a:rPr>
              <a:t>会议记录</a:t>
            </a:r>
            <a:endParaRPr lang="zh-CN" sz="7200" dirty="0" smtClean="0">
              <a:solidFill>
                <a:srgbClr val="595959"/>
              </a:solidFill>
              <a:latin typeface="+mj-ea"/>
              <a:ea typeface="+mj-ea"/>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554560" y="2088276"/>
            <a:ext cx="7082881" cy="2392963"/>
          </a:xfrm>
          <a:prstGeom prst="rect">
            <a:avLst/>
          </a:prstGeom>
          <a:noFill/>
        </p:spPr>
        <p:txBody>
          <a:bodyPr wrap="square" rtlCol="0">
            <a:spAutoFit/>
          </a:bodyPr>
          <a:lstStyle/>
          <a:p>
            <a:pPr algn="ctr">
              <a:lnSpc>
                <a:spcPct val="130000"/>
              </a:lnSpc>
            </a:pPr>
            <a:r>
              <a:rPr lang="zh-CN" altLang="en-US" sz="11500" dirty="0" smtClean="0">
                <a:solidFill>
                  <a:srgbClr val="595959"/>
                </a:solidFill>
                <a:latin typeface="+mj-ea"/>
                <a:ea typeface="+mj-ea"/>
              </a:rPr>
              <a:t>谢谢观看</a:t>
            </a:r>
            <a:endParaRPr lang="zh-CN" altLang="en-US" sz="11500" dirty="0" smtClean="0">
              <a:solidFill>
                <a:srgbClr val="595959"/>
              </a:solidFill>
              <a:latin typeface="+mj-ea"/>
              <a:ea typeface="+mj-ea"/>
            </a:endParaRPr>
          </a:p>
        </p:txBody>
      </p:sp>
      <p:grpSp>
        <p:nvGrpSpPr>
          <p:cNvPr id="12" name="组合 11"/>
          <p:cNvGrpSpPr/>
          <p:nvPr/>
        </p:nvGrpSpPr>
        <p:grpSpPr>
          <a:xfrm>
            <a:off x="4454050" y="4776304"/>
            <a:ext cx="3283901" cy="592996"/>
            <a:chOff x="6982202" y="4594288"/>
            <a:chExt cx="4892620" cy="883493"/>
          </a:xfrm>
        </p:grpSpPr>
        <p:grpSp>
          <p:nvGrpSpPr>
            <p:cNvPr id="13" name="组合 12"/>
            <p:cNvGrpSpPr/>
            <p:nvPr/>
          </p:nvGrpSpPr>
          <p:grpSpPr>
            <a:xfrm>
              <a:off x="6982202" y="4594288"/>
              <a:ext cx="893649" cy="883493"/>
              <a:chOff x="3203179" y="5149027"/>
              <a:chExt cx="476660" cy="471243"/>
            </a:xfrm>
          </p:grpSpPr>
          <p:sp>
            <p:nvSpPr>
              <p:cNvPr id="34" name="Freeform 52"/>
              <p:cNvSpPr/>
              <p:nvPr/>
            </p:nvSpPr>
            <p:spPr bwMode="auto">
              <a:xfrm>
                <a:off x="3203179" y="5149027"/>
                <a:ext cx="476660" cy="289246"/>
              </a:xfrm>
              <a:custGeom>
                <a:avLst/>
                <a:gdLst>
                  <a:gd name="T0" fmla="*/ 93 w 186"/>
                  <a:gd name="T1" fmla="*/ 35 h 113"/>
                  <a:gd name="T2" fmla="*/ 165 w 186"/>
                  <a:gd name="T3" fmla="*/ 108 h 113"/>
                  <a:gd name="T4" fmla="*/ 182 w 186"/>
                  <a:gd name="T5" fmla="*/ 108 h 113"/>
                  <a:gd name="T6" fmla="*/ 182 w 186"/>
                  <a:gd name="T7" fmla="*/ 91 h 113"/>
                  <a:gd name="T8" fmla="*/ 93 w 186"/>
                  <a:gd name="T9" fmla="*/ 0 h 113"/>
                  <a:gd name="T10" fmla="*/ 5 w 186"/>
                  <a:gd name="T11" fmla="*/ 91 h 113"/>
                  <a:gd name="T12" fmla="*/ 5 w 186"/>
                  <a:gd name="T13" fmla="*/ 108 h 113"/>
                  <a:gd name="T14" fmla="*/ 22 w 186"/>
                  <a:gd name="T15" fmla="*/ 108 h 113"/>
                  <a:gd name="T16" fmla="*/ 93 w 186"/>
                  <a:gd name="T17" fmla="*/ 35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 h="113">
                    <a:moveTo>
                      <a:pt x="93" y="35"/>
                    </a:moveTo>
                    <a:cubicBezTo>
                      <a:pt x="165" y="108"/>
                      <a:pt x="165" y="108"/>
                      <a:pt x="165" y="108"/>
                    </a:cubicBezTo>
                    <a:cubicBezTo>
                      <a:pt x="169" y="113"/>
                      <a:pt x="177" y="113"/>
                      <a:pt x="182" y="108"/>
                    </a:cubicBezTo>
                    <a:cubicBezTo>
                      <a:pt x="186" y="103"/>
                      <a:pt x="186" y="96"/>
                      <a:pt x="182" y="91"/>
                    </a:cubicBezTo>
                    <a:cubicBezTo>
                      <a:pt x="93" y="0"/>
                      <a:pt x="93" y="0"/>
                      <a:pt x="93" y="0"/>
                    </a:cubicBezTo>
                    <a:cubicBezTo>
                      <a:pt x="5" y="91"/>
                      <a:pt x="5" y="91"/>
                      <a:pt x="5" y="91"/>
                    </a:cubicBezTo>
                    <a:cubicBezTo>
                      <a:pt x="0" y="96"/>
                      <a:pt x="0" y="103"/>
                      <a:pt x="5" y="108"/>
                    </a:cubicBezTo>
                    <a:cubicBezTo>
                      <a:pt x="9" y="113"/>
                      <a:pt x="17" y="113"/>
                      <a:pt x="22" y="108"/>
                    </a:cubicBezTo>
                    <a:lnTo>
                      <a:pt x="93" y="35"/>
                    </a:ln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35" name="Freeform 53"/>
              <p:cNvSpPr/>
              <p:nvPr/>
            </p:nvSpPr>
            <p:spPr bwMode="auto">
              <a:xfrm>
                <a:off x="3267095" y="5418773"/>
                <a:ext cx="348828" cy="201497"/>
              </a:xfrm>
              <a:custGeom>
                <a:avLst/>
                <a:gdLst>
                  <a:gd name="T0" fmla="*/ 0 w 322"/>
                  <a:gd name="T1" fmla="*/ 0 h 186"/>
                  <a:gd name="T2" fmla="*/ 0 w 322"/>
                  <a:gd name="T3" fmla="*/ 186 h 186"/>
                  <a:gd name="T4" fmla="*/ 114 w 322"/>
                  <a:gd name="T5" fmla="*/ 186 h 186"/>
                  <a:gd name="T6" fmla="*/ 114 w 322"/>
                  <a:gd name="T7" fmla="*/ 54 h 186"/>
                  <a:gd name="T8" fmla="*/ 208 w 322"/>
                  <a:gd name="T9" fmla="*/ 54 h 186"/>
                  <a:gd name="T10" fmla="*/ 208 w 322"/>
                  <a:gd name="T11" fmla="*/ 186 h 186"/>
                  <a:gd name="T12" fmla="*/ 322 w 322"/>
                  <a:gd name="T13" fmla="*/ 186 h 186"/>
                  <a:gd name="T14" fmla="*/ 322 w 322"/>
                  <a:gd name="T15" fmla="*/ 0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 h="186">
                    <a:moveTo>
                      <a:pt x="0" y="0"/>
                    </a:moveTo>
                    <a:lnTo>
                      <a:pt x="0" y="186"/>
                    </a:lnTo>
                    <a:lnTo>
                      <a:pt x="114" y="186"/>
                    </a:lnTo>
                    <a:lnTo>
                      <a:pt x="114" y="54"/>
                    </a:lnTo>
                    <a:lnTo>
                      <a:pt x="208" y="54"/>
                    </a:lnTo>
                    <a:lnTo>
                      <a:pt x="208" y="186"/>
                    </a:lnTo>
                    <a:lnTo>
                      <a:pt x="322" y="186"/>
                    </a:lnTo>
                    <a:lnTo>
                      <a:pt x="322" y="0"/>
                    </a:lnTo>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grpSp>
        <p:grpSp>
          <p:nvGrpSpPr>
            <p:cNvPr id="14" name="组合 13"/>
            <p:cNvGrpSpPr>
              <a:grpSpLocks noChangeAspect="1"/>
            </p:cNvGrpSpPr>
            <p:nvPr/>
          </p:nvGrpSpPr>
          <p:grpSpPr>
            <a:xfrm>
              <a:off x="8370711" y="4595781"/>
              <a:ext cx="732644" cy="882000"/>
              <a:chOff x="4524003" y="743096"/>
              <a:chExt cx="393244" cy="473410"/>
            </a:xfrm>
          </p:grpSpPr>
          <p:sp>
            <p:nvSpPr>
              <p:cNvPr id="28" name="Freeform 24"/>
              <p:cNvSpPr/>
              <p:nvPr/>
            </p:nvSpPr>
            <p:spPr bwMode="auto">
              <a:xfrm>
                <a:off x="4688667" y="773429"/>
                <a:ext cx="197164" cy="197164"/>
              </a:xfrm>
              <a:custGeom>
                <a:avLst/>
                <a:gdLst>
                  <a:gd name="T0" fmla="*/ 52 w 182"/>
                  <a:gd name="T1" fmla="*/ 168 h 182"/>
                  <a:gd name="T2" fmla="*/ 0 w 182"/>
                  <a:gd name="T3" fmla="*/ 182 h 182"/>
                  <a:gd name="T4" fmla="*/ 14 w 182"/>
                  <a:gd name="T5" fmla="*/ 130 h 182"/>
                  <a:gd name="T6" fmla="*/ 142 w 182"/>
                  <a:gd name="T7" fmla="*/ 0 h 182"/>
                  <a:gd name="T8" fmla="*/ 182 w 182"/>
                  <a:gd name="T9" fmla="*/ 40 h 182"/>
                  <a:gd name="T10" fmla="*/ 52 w 182"/>
                  <a:gd name="T11" fmla="*/ 168 h 182"/>
                </a:gdLst>
                <a:ahLst/>
                <a:cxnLst>
                  <a:cxn ang="0">
                    <a:pos x="T0" y="T1"/>
                  </a:cxn>
                  <a:cxn ang="0">
                    <a:pos x="T2" y="T3"/>
                  </a:cxn>
                  <a:cxn ang="0">
                    <a:pos x="T4" y="T5"/>
                  </a:cxn>
                  <a:cxn ang="0">
                    <a:pos x="T6" y="T7"/>
                  </a:cxn>
                  <a:cxn ang="0">
                    <a:pos x="T8" y="T9"/>
                  </a:cxn>
                  <a:cxn ang="0">
                    <a:pos x="T10" y="T11"/>
                  </a:cxn>
                </a:cxnLst>
                <a:rect l="0" t="0" r="r" b="b"/>
                <a:pathLst>
                  <a:path w="182" h="182">
                    <a:moveTo>
                      <a:pt x="52" y="168"/>
                    </a:moveTo>
                    <a:lnTo>
                      <a:pt x="0" y="182"/>
                    </a:lnTo>
                    <a:lnTo>
                      <a:pt x="14" y="130"/>
                    </a:lnTo>
                    <a:lnTo>
                      <a:pt x="142" y="0"/>
                    </a:lnTo>
                    <a:lnTo>
                      <a:pt x="182" y="40"/>
                    </a:lnTo>
                    <a:lnTo>
                      <a:pt x="52" y="168"/>
                    </a:ln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9" name="Freeform 25"/>
              <p:cNvSpPr/>
              <p:nvPr/>
            </p:nvSpPr>
            <p:spPr bwMode="auto">
              <a:xfrm>
                <a:off x="4842498" y="743096"/>
                <a:ext cx="74749" cy="73666"/>
              </a:xfrm>
              <a:custGeom>
                <a:avLst/>
                <a:gdLst>
                  <a:gd name="T0" fmla="*/ 17 w 29"/>
                  <a:gd name="T1" fmla="*/ 29 h 29"/>
                  <a:gd name="T2" fmla="*/ 25 w 29"/>
                  <a:gd name="T3" fmla="*/ 21 h 29"/>
                  <a:gd name="T4" fmla="*/ 25 w 29"/>
                  <a:gd name="T5" fmla="*/ 4 h 29"/>
                  <a:gd name="T6" fmla="*/ 8 w 29"/>
                  <a:gd name="T7" fmla="*/ 4 h 29"/>
                  <a:gd name="T8" fmla="*/ 0 w 29"/>
                  <a:gd name="T9" fmla="*/ 12 h 29"/>
                </a:gdLst>
                <a:ahLst/>
                <a:cxnLst>
                  <a:cxn ang="0">
                    <a:pos x="T0" y="T1"/>
                  </a:cxn>
                  <a:cxn ang="0">
                    <a:pos x="T2" y="T3"/>
                  </a:cxn>
                  <a:cxn ang="0">
                    <a:pos x="T4" y="T5"/>
                  </a:cxn>
                  <a:cxn ang="0">
                    <a:pos x="T6" y="T7"/>
                  </a:cxn>
                  <a:cxn ang="0">
                    <a:pos x="T8" y="T9"/>
                  </a:cxn>
                </a:cxnLst>
                <a:rect l="0" t="0" r="r" b="b"/>
                <a:pathLst>
                  <a:path w="29" h="29">
                    <a:moveTo>
                      <a:pt x="17" y="29"/>
                    </a:moveTo>
                    <a:cubicBezTo>
                      <a:pt x="25" y="21"/>
                      <a:pt x="25" y="21"/>
                      <a:pt x="25" y="21"/>
                    </a:cubicBezTo>
                    <a:cubicBezTo>
                      <a:pt x="29" y="16"/>
                      <a:pt x="29" y="9"/>
                      <a:pt x="25" y="4"/>
                    </a:cubicBezTo>
                    <a:cubicBezTo>
                      <a:pt x="20" y="0"/>
                      <a:pt x="13" y="0"/>
                      <a:pt x="8" y="4"/>
                    </a:cubicBezTo>
                    <a:cubicBezTo>
                      <a:pt x="0" y="12"/>
                      <a:pt x="0" y="12"/>
                      <a:pt x="0" y="12"/>
                    </a:cubicBezTo>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0" name="Freeform 26"/>
              <p:cNvSpPr/>
              <p:nvPr/>
            </p:nvSpPr>
            <p:spPr bwMode="auto">
              <a:xfrm>
                <a:off x="4524003" y="745263"/>
                <a:ext cx="389994" cy="471243"/>
              </a:xfrm>
              <a:custGeom>
                <a:avLst/>
                <a:gdLst>
                  <a:gd name="T0" fmla="*/ 360 w 360"/>
                  <a:gd name="T1" fmla="*/ 95 h 435"/>
                  <a:gd name="T2" fmla="*/ 360 w 360"/>
                  <a:gd name="T3" fmla="*/ 435 h 435"/>
                  <a:gd name="T4" fmla="*/ 0 w 360"/>
                  <a:gd name="T5" fmla="*/ 435 h 435"/>
                  <a:gd name="T6" fmla="*/ 0 w 360"/>
                  <a:gd name="T7" fmla="*/ 0 h 435"/>
                  <a:gd name="T8" fmla="*/ 266 w 360"/>
                  <a:gd name="T9" fmla="*/ 0 h 435"/>
                </a:gdLst>
                <a:ahLst/>
                <a:cxnLst>
                  <a:cxn ang="0">
                    <a:pos x="T0" y="T1"/>
                  </a:cxn>
                  <a:cxn ang="0">
                    <a:pos x="T2" y="T3"/>
                  </a:cxn>
                  <a:cxn ang="0">
                    <a:pos x="T4" y="T5"/>
                  </a:cxn>
                  <a:cxn ang="0">
                    <a:pos x="T6" y="T7"/>
                  </a:cxn>
                  <a:cxn ang="0">
                    <a:pos x="T8" y="T9"/>
                  </a:cxn>
                </a:cxnLst>
                <a:rect l="0" t="0" r="r" b="b"/>
                <a:pathLst>
                  <a:path w="360" h="435">
                    <a:moveTo>
                      <a:pt x="360" y="95"/>
                    </a:moveTo>
                    <a:lnTo>
                      <a:pt x="360" y="435"/>
                    </a:lnTo>
                    <a:lnTo>
                      <a:pt x="0" y="435"/>
                    </a:lnTo>
                    <a:lnTo>
                      <a:pt x="0" y="0"/>
                    </a:lnTo>
                    <a:lnTo>
                      <a:pt x="266" y="0"/>
                    </a:lnTo>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1" name="Line 27"/>
              <p:cNvSpPr>
                <a:spLocks noChangeShapeType="1"/>
              </p:cNvSpPr>
              <p:nvPr/>
            </p:nvSpPr>
            <p:spPr bwMode="auto">
              <a:xfrm>
                <a:off x="4585752" y="848178"/>
                <a:ext cx="174414" cy="0"/>
              </a:xfrm>
              <a:prstGeom prst="line">
                <a:avLst/>
              </a:prstGeom>
              <a:noFill/>
              <a:ln w="30163" cap="rnd">
                <a:solidFill>
                  <a:srgbClr val="595959"/>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2" name="Line 28"/>
              <p:cNvSpPr>
                <a:spLocks noChangeShapeType="1"/>
              </p:cNvSpPr>
              <p:nvPr/>
            </p:nvSpPr>
            <p:spPr bwMode="auto">
              <a:xfrm>
                <a:off x="4585752" y="909927"/>
                <a:ext cx="112665" cy="0"/>
              </a:xfrm>
              <a:prstGeom prst="line">
                <a:avLst/>
              </a:prstGeom>
              <a:noFill/>
              <a:ln w="30163" cap="rnd">
                <a:solidFill>
                  <a:srgbClr val="595959"/>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3" name="Line 29"/>
              <p:cNvSpPr>
                <a:spLocks noChangeShapeType="1"/>
              </p:cNvSpPr>
              <p:nvPr/>
            </p:nvSpPr>
            <p:spPr bwMode="auto">
              <a:xfrm>
                <a:off x="4585752" y="970593"/>
                <a:ext cx="61749" cy="0"/>
              </a:xfrm>
              <a:prstGeom prst="line">
                <a:avLst/>
              </a:prstGeom>
              <a:noFill/>
              <a:ln w="30163" cap="rnd">
                <a:solidFill>
                  <a:srgbClr val="595959"/>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5" name="组合 14"/>
            <p:cNvGrpSpPr>
              <a:grpSpLocks noChangeAspect="1"/>
            </p:cNvGrpSpPr>
            <p:nvPr/>
          </p:nvGrpSpPr>
          <p:grpSpPr>
            <a:xfrm>
              <a:off x="9598215" y="4595781"/>
              <a:ext cx="906950" cy="882000"/>
              <a:chOff x="852640" y="745263"/>
              <a:chExt cx="472326" cy="471243"/>
            </a:xfrm>
          </p:grpSpPr>
          <p:sp>
            <p:nvSpPr>
              <p:cNvPr id="24" name="Freeform 48"/>
              <p:cNvSpPr/>
              <p:nvPr/>
            </p:nvSpPr>
            <p:spPr bwMode="auto">
              <a:xfrm>
                <a:off x="852640" y="745263"/>
                <a:ext cx="307662" cy="307662"/>
              </a:xfrm>
              <a:custGeom>
                <a:avLst/>
                <a:gdLst>
                  <a:gd name="T0" fmla="*/ 104 w 120"/>
                  <a:gd name="T1" fmla="*/ 67 h 120"/>
                  <a:gd name="T2" fmla="*/ 120 w 120"/>
                  <a:gd name="T3" fmla="*/ 76 h 120"/>
                  <a:gd name="T4" fmla="*/ 114 w 120"/>
                  <a:gd name="T5" fmla="*/ 91 h 120"/>
                  <a:gd name="T6" fmla="*/ 96 w 120"/>
                  <a:gd name="T7" fmla="*/ 86 h 120"/>
                  <a:gd name="T8" fmla="*/ 86 w 120"/>
                  <a:gd name="T9" fmla="*/ 96 h 120"/>
                  <a:gd name="T10" fmla="*/ 91 w 120"/>
                  <a:gd name="T11" fmla="*/ 114 h 120"/>
                  <a:gd name="T12" fmla="*/ 76 w 120"/>
                  <a:gd name="T13" fmla="*/ 120 h 120"/>
                  <a:gd name="T14" fmla="*/ 66 w 120"/>
                  <a:gd name="T15" fmla="*/ 104 h 120"/>
                  <a:gd name="T16" fmla="*/ 60 w 120"/>
                  <a:gd name="T17" fmla="*/ 104 h 120"/>
                  <a:gd name="T18" fmla="*/ 53 w 120"/>
                  <a:gd name="T19" fmla="*/ 104 h 120"/>
                  <a:gd name="T20" fmla="*/ 53 w 120"/>
                  <a:gd name="T21" fmla="*/ 104 h 120"/>
                  <a:gd name="T22" fmla="*/ 44 w 120"/>
                  <a:gd name="T23" fmla="*/ 120 h 120"/>
                  <a:gd name="T24" fmla="*/ 29 w 120"/>
                  <a:gd name="T25" fmla="*/ 114 h 120"/>
                  <a:gd name="T26" fmla="*/ 34 w 120"/>
                  <a:gd name="T27" fmla="*/ 95 h 120"/>
                  <a:gd name="T28" fmla="*/ 24 w 120"/>
                  <a:gd name="T29" fmla="*/ 86 h 120"/>
                  <a:gd name="T30" fmla="*/ 6 w 120"/>
                  <a:gd name="T31" fmla="*/ 91 h 120"/>
                  <a:gd name="T32" fmla="*/ 0 w 120"/>
                  <a:gd name="T33" fmla="*/ 76 h 120"/>
                  <a:gd name="T34" fmla="*/ 16 w 120"/>
                  <a:gd name="T35" fmla="*/ 66 h 120"/>
                  <a:gd name="T36" fmla="*/ 16 w 120"/>
                  <a:gd name="T37" fmla="*/ 60 h 120"/>
                  <a:gd name="T38" fmla="*/ 16 w 120"/>
                  <a:gd name="T39" fmla="*/ 53 h 120"/>
                  <a:gd name="T40" fmla="*/ 16 w 120"/>
                  <a:gd name="T41" fmla="*/ 53 h 120"/>
                  <a:gd name="T42" fmla="*/ 0 w 120"/>
                  <a:gd name="T43" fmla="*/ 43 h 120"/>
                  <a:gd name="T44" fmla="*/ 6 w 120"/>
                  <a:gd name="T45" fmla="*/ 29 h 120"/>
                  <a:gd name="T46" fmla="*/ 24 w 120"/>
                  <a:gd name="T47" fmla="*/ 34 h 120"/>
                  <a:gd name="T48" fmla="*/ 34 w 120"/>
                  <a:gd name="T49" fmla="*/ 24 h 120"/>
                  <a:gd name="T50" fmla="*/ 29 w 120"/>
                  <a:gd name="T51" fmla="*/ 6 h 120"/>
                  <a:gd name="T52" fmla="*/ 44 w 120"/>
                  <a:gd name="T53" fmla="*/ 0 h 120"/>
                  <a:gd name="T54" fmla="*/ 54 w 120"/>
                  <a:gd name="T55" fmla="*/ 16 h 120"/>
                  <a:gd name="T56" fmla="*/ 60 w 120"/>
                  <a:gd name="T57" fmla="*/ 16 h 120"/>
                  <a:gd name="T58" fmla="*/ 67 w 120"/>
                  <a:gd name="T59" fmla="*/ 16 h 120"/>
                  <a:gd name="T60" fmla="*/ 77 w 120"/>
                  <a:gd name="T61" fmla="*/ 0 h 120"/>
                  <a:gd name="T62" fmla="*/ 91 w 120"/>
                  <a:gd name="T63" fmla="*/ 6 h 120"/>
                  <a:gd name="T64" fmla="*/ 87 w 120"/>
                  <a:gd name="T65" fmla="*/ 24 h 120"/>
                  <a:gd name="T66" fmla="*/ 96 w 120"/>
                  <a:gd name="T67" fmla="*/ 34 h 120"/>
                  <a:gd name="T68" fmla="*/ 114 w 120"/>
                  <a:gd name="T69" fmla="*/ 29 h 120"/>
                  <a:gd name="T70" fmla="*/ 120 w 120"/>
                  <a:gd name="T71" fmla="*/ 44 h 120"/>
                  <a:gd name="T72" fmla="*/ 104 w 120"/>
                  <a:gd name="T73" fmla="*/ 54 h 120"/>
                  <a:gd name="T74" fmla="*/ 104 w 120"/>
                  <a:gd name="T75" fmla="*/ 60 h 120"/>
                  <a:gd name="T76" fmla="*/ 104 w 120"/>
                  <a:gd name="T77" fmla="*/ 6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0" h="120">
                    <a:moveTo>
                      <a:pt x="104" y="67"/>
                    </a:moveTo>
                    <a:cubicBezTo>
                      <a:pt x="120" y="76"/>
                      <a:pt x="120" y="76"/>
                      <a:pt x="120" y="76"/>
                    </a:cubicBezTo>
                    <a:cubicBezTo>
                      <a:pt x="114" y="91"/>
                      <a:pt x="114" y="91"/>
                      <a:pt x="114" y="91"/>
                    </a:cubicBezTo>
                    <a:cubicBezTo>
                      <a:pt x="96" y="86"/>
                      <a:pt x="96" y="86"/>
                      <a:pt x="96" y="86"/>
                    </a:cubicBezTo>
                    <a:cubicBezTo>
                      <a:pt x="93" y="90"/>
                      <a:pt x="90" y="93"/>
                      <a:pt x="86" y="96"/>
                    </a:cubicBezTo>
                    <a:cubicBezTo>
                      <a:pt x="91" y="114"/>
                      <a:pt x="91" y="114"/>
                      <a:pt x="91" y="114"/>
                    </a:cubicBezTo>
                    <a:cubicBezTo>
                      <a:pt x="76" y="120"/>
                      <a:pt x="76" y="120"/>
                      <a:pt x="76" y="120"/>
                    </a:cubicBezTo>
                    <a:cubicBezTo>
                      <a:pt x="66" y="104"/>
                      <a:pt x="66" y="104"/>
                      <a:pt x="66" y="104"/>
                    </a:cubicBezTo>
                    <a:cubicBezTo>
                      <a:pt x="64" y="104"/>
                      <a:pt x="62" y="104"/>
                      <a:pt x="60" y="104"/>
                    </a:cubicBezTo>
                    <a:cubicBezTo>
                      <a:pt x="58" y="104"/>
                      <a:pt x="56" y="104"/>
                      <a:pt x="53" y="104"/>
                    </a:cubicBezTo>
                    <a:cubicBezTo>
                      <a:pt x="53" y="104"/>
                      <a:pt x="53" y="104"/>
                      <a:pt x="53" y="104"/>
                    </a:cubicBezTo>
                    <a:cubicBezTo>
                      <a:pt x="44" y="120"/>
                      <a:pt x="44" y="120"/>
                      <a:pt x="44" y="120"/>
                    </a:cubicBezTo>
                    <a:cubicBezTo>
                      <a:pt x="29" y="114"/>
                      <a:pt x="29" y="114"/>
                      <a:pt x="29" y="114"/>
                    </a:cubicBezTo>
                    <a:cubicBezTo>
                      <a:pt x="34" y="95"/>
                      <a:pt x="34" y="95"/>
                      <a:pt x="34" y="95"/>
                    </a:cubicBezTo>
                    <a:cubicBezTo>
                      <a:pt x="30" y="93"/>
                      <a:pt x="27" y="89"/>
                      <a:pt x="24" y="86"/>
                    </a:cubicBezTo>
                    <a:cubicBezTo>
                      <a:pt x="6" y="91"/>
                      <a:pt x="6" y="91"/>
                      <a:pt x="6" y="91"/>
                    </a:cubicBezTo>
                    <a:cubicBezTo>
                      <a:pt x="0" y="76"/>
                      <a:pt x="0" y="76"/>
                      <a:pt x="0" y="76"/>
                    </a:cubicBezTo>
                    <a:cubicBezTo>
                      <a:pt x="16" y="66"/>
                      <a:pt x="16" y="66"/>
                      <a:pt x="16" y="66"/>
                    </a:cubicBezTo>
                    <a:cubicBezTo>
                      <a:pt x="16" y="64"/>
                      <a:pt x="16" y="62"/>
                      <a:pt x="16" y="60"/>
                    </a:cubicBezTo>
                    <a:cubicBezTo>
                      <a:pt x="16" y="57"/>
                      <a:pt x="16" y="55"/>
                      <a:pt x="16" y="53"/>
                    </a:cubicBezTo>
                    <a:cubicBezTo>
                      <a:pt x="16" y="53"/>
                      <a:pt x="16" y="53"/>
                      <a:pt x="16" y="53"/>
                    </a:cubicBezTo>
                    <a:cubicBezTo>
                      <a:pt x="0" y="43"/>
                      <a:pt x="0" y="43"/>
                      <a:pt x="0" y="43"/>
                    </a:cubicBezTo>
                    <a:cubicBezTo>
                      <a:pt x="6" y="29"/>
                      <a:pt x="6" y="29"/>
                      <a:pt x="6" y="29"/>
                    </a:cubicBezTo>
                    <a:cubicBezTo>
                      <a:pt x="24" y="34"/>
                      <a:pt x="24" y="34"/>
                      <a:pt x="24" y="34"/>
                    </a:cubicBezTo>
                    <a:cubicBezTo>
                      <a:pt x="27" y="30"/>
                      <a:pt x="30" y="27"/>
                      <a:pt x="34" y="24"/>
                    </a:cubicBezTo>
                    <a:cubicBezTo>
                      <a:pt x="29" y="6"/>
                      <a:pt x="29" y="6"/>
                      <a:pt x="29" y="6"/>
                    </a:cubicBezTo>
                    <a:cubicBezTo>
                      <a:pt x="44" y="0"/>
                      <a:pt x="44" y="0"/>
                      <a:pt x="44" y="0"/>
                    </a:cubicBezTo>
                    <a:cubicBezTo>
                      <a:pt x="54" y="16"/>
                      <a:pt x="54" y="16"/>
                      <a:pt x="54" y="16"/>
                    </a:cubicBezTo>
                    <a:cubicBezTo>
                      <a:pt x="56" y="16"/>
                      <a:pt x="58" y="16"/>
                      <a:pt x="60" y="16"/>
                    </a:cubicBezTo>
                    <a:cubicBezTo>
                      <a:pt x="62" y="16"/>
                      <a:pt x="65" y="16"/>
                      <a:pt x="67" y="16"/>
                    </a:cubicBezTo>
                    <a:cubicBezTo>
                      <a:pt x="77" y="0"/>
                      <a:pt x="77" y="0"/>
                      <a:pt x="77" y="0"/>
                    </a:cubicBezTo>
                    <a:cubicBezTo>
                      <a:pt x="91" y="6"/>
                      <a:pt x="91" y="6"/>
                      <a:pt x="91" y="6"/>
                    </a:cubicBezTo>
                    <a:cubicBezTo>
                      <a:pt x="87" y="24"/>
                      <a:pt x="87" y="24"/>
                      <a:pt x="87" y="24"/>
                    </a:cubicBezTo>
                    <a:cubicBezTo>
                      <a:pt x="90" y="27"/>
                      <a:pt x="93" y="30"/>
                      <a:pt x="96" y="34"/>
                    </a:cubicBezTo>
                    <a:cubicBezTo>
                      <a:pt x="114" y="29"/>
                      <a:pt x="114" y="29"/>
                      <a:pt x="114" y="29"/>
                    </a:cubicBezTo>
                    <a:cubicBezTo>
                      <a:pt x="120" y="44"/>
                      <a:pt x="120" y="44"/>
                      <a:pt x="120" y="44"/>
                    </a:cubicBezTo>
                    <a:cubicBezTo>
                      <a:pt x="104" y="54"/>
                      <a:pt x="104" y="54"/>
                      <a:pt x="104" y="54"/>
                    </a:cubicBezTo>
                    <a:cubicBezTo>
                      <a:pt x="104" y="56"/>
                      <a:pt x="104" y="58"/>
                      <a:pt x="104" y="60"/>
                    </a:cubicBezTo>
                    <a:cubicBezTo>
                      <a:pt x="104" y="62"/>
                      <a:pt x="104" y="64"/>
                      <a:pt x="104" y="67"/>
                    </a:cubicBez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5" name="Freeform 49"/>
              <p:cNvSpPr/>
              <p:nvPr/>
            </p:nvSpPr>
            <p:spPr bwMode="auto">
              <a:xfrm>
                <a:off x="950139" y="842761"/>
                <a:ext cx="112665" cy="112665"/>
              </a:xfrm>
              <a:custGeom>
                <a:avLst/>
                <a:gdLst>
                  <a:gd name="T0" fmla="*/ 8 w 44"/>
                  <a:gd name="T1" fmla="*/ 36 h 44"/>
                  <a:gd name="T2" fmla="*/ 36 w 44"/>
                  <a:gd name="T3" fmla="*/ 36 h 44"/>
                  <a:gd name="T4" fmla="*/ 36 w 44"/>
                  <a:gd name="T5" fmla="*/ 8 h 44"/>
                  <a:gd name="T6" fmla="*/ 8 w 44"/>
                  <a:gd name="T7" fmla="*/ 8 h 44"/>
                  <a:gd name="T8" fmla="*/ 8 w 44"/>
                  <a:gd name="T9" fmla="*/ 36 h 44"/>
                </a:gdLst>
                <a:ahLst/>
                <a:cxnLst>
                  <a:cxn ang="0">
                    <a:pos x="T0" y="T1"/>
                  </a:cxn>
                  <a:cxn ang="0">
                    <a:pos x="T2" y="T3"/>
                  </a:cxn>
                  <a:cxn ang="0">
                    <a:pos x="T4" y="T5"/>
                  </a:cxn>
                  <a:cxn ang="0">
                    <a:pos x="T6" y="T7"/>
                  </a:cxn>
                  <a:cxn ang="0">
                    <a:pos x="T8" y="T9"/>
                  </a:cxn>
                </a:cxnLst>
                <a:rect l="0" t="0" r="r" b="b"/>
                <a:pathLst>
                  <a:path w="44" h="44">
                    <a:moveTo>
                      <a:pt x="8" y="36"/>
                    </a:moveTo>
                    <a:cubicBezTo>
                      <a:pt x="16" y="44"/>
                      <a:pt x="28" y="44"/>
                      <a:pt x="36" y="36"/>
                    </a:cubicBezTo>
                    <a:cubicBezTo>
                      <a:pt x="44" y="28"/>
                      <a:pt x="44" y="16"/>
                      <a:pt x="36" y="8"/>
                    </a:cubicBezTo>
                    <a:cubicBezTo>
                      <a:pt x="28" y="0"/>
                      <a:pt x="16" y="0"/>
                      <a:pt x="8" y="8"/>
                    </a:cubicBezTo>
                    <a:cubicBezTo>
                      <a:pt x="0" y="16"/>
                      <a:pt x="0" y="28"/>
                      <a:pt x="8" y="36"/>
                    </a:cubicBez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6" name="Freeform 50"/>
              <p:cNvSpPr/>
              <p:nvPr/>
            </p:nvSpPr>
            <p:spPr bwMode="auto">
              <a:xfrm>
                <a:off x="1098553" y="991176"/>
                <a:ext cx="226413" cy="225330"/>
              </a:xfrm>
              <a:custGeom>
                <a:avLst/>
                <a:gdLst>
                  <a:gd name="T0" fmla="*/ 75 w 88"/>
                  <a:gd name="T1" fmla="*/ 36 h 88"/>
                  <a:gd name="T2" fmla="*/ 88 w 88"/>
                  <a:gd name="T3" fmla="*/ 38 h 88"/>
                  <a:gd name="T4" fmla="*/ 88 w 88"/>
                  <a:gd name="T5" fmla="*/ 49 h 88"/>
                  <a:gd name="T6" fmla="*/ 75 w 88"/>
                  <a:gd name="T7" fmla="*/ 51 h 88"/>
                  <a:gd name="T8" fmla="*/ 71 w 88"/>
                  <a:gd name="T9" fmla="*/ 60 h 88"/>
                  <a:gd name="T10" fmla="*/ 79 w 88"/>
                  <a:gd name="T11" fmla="*/ 71 h 88"/>
                  <a:gd name="T12" fmla="*/ 71 w 88"/>
                  <a:gd name="T13" fmla="*/ 79 h 88"/>
                  <a:gd name="T14" fmla="*/ 61 w 88"/>
                  <a:gd name="T15" fmla="*/ 71 h 88"/>
                  <a:gd name="T16" fmla="*/ 57 w 88"/>
                  <a:gd name="T17" fmla="*/ 73 h 88"/>
                  <a:gd name="T18" fmla="*/ 52 w 88"/>
                  <a:gd name="T19" fmla="*/ 75 h 88"/>
                  <a:gd name="T20" fmla="*/ 52 w 88"/>
                  <a:gd name="T21" fmla="*/ 75 h 88"/>
                  <a:gd name="T22" fmla="*/ 50 w 88"/>
                  <a:gd name="T23" fmla="*/ 88 h 88"/>
                  <a:gd name="T24" fmla="*/ 39 w 88"/>
                  <a:gd name="T25" fmla="*/ 88 h 88"/>
                  <a:gd name="T26" fmla="*/ 37 w 88"/>
                  <a:gd name="T27" fmla="*/ 75 h 88"/>
                  <a:gd name="T28" fmla="*/ 28 w 88"/>
                  <a:gd name="T29" fmla="*/ 71 h 88"/>
                  <a:gd name="T30" fmla="*/ 17 w 88"/>
                  <a:gd name="T31" fmla="*/ 79 h 88"/>
                  <a:gd name="T32" fmla="*/ 9 w 88"/>
                  <a:gd name="T33" fmla="*/ 71 h 88"/>
                  <a:gd name="T34" fmla="*/ 17 w 88"/>
                  <a:gd name="T35" fmla="*/ 60 h 88"/>
                  <a:gd name="T36" fmla="*/ 15 w 88"/>
                  <a:gd name="T37" fmla="*/ 56 h 88"/>
                  <a:gd name="T38" fmla="*/ 13 w 88"/>
                  <a:gd name="T39" fmla="*/ 51 h 88"/>
                  <a:gd name="T40" fmla="*/ 13 w 88"/>
                  <a:gd name="T41" fmla="*/ 51 h 88"/>
                  <a:gd name="T42" fmla="*/ 0 w 88"/>
                  <a:gd name="T43" fmla="*/ 50 h 88"/>
                  <a:gd name="T44" fmla="*/ 0 w 88"/>
                  <a:gd name="T45" fmla="*/ 38 h 88"/>
                  <a:gd name="T46" fmla="*/ 13 w 88"/>
                  <a:gd name="T47" fmla="*/ 37 h 88"/>
                  <a:gd name="T48" fmla="*/ 17 w 88"/>
                  <a:gd name="T49" fmla="*/ 28 h 88"/>
                  <a:gd name="T50" fmla="*/ 9 w 88"/>
                  <a:gd name="T51" fmla="*/ 17 h 88"/>
                  <a:gd name="T52" fmla="*/ 17 w 88"/>
                  <a:gd name="T53" fmla="*/ 9 h 88"/>
                  <a:gd name="T54" fmla="*/ 28 w 88"/>
                  <a:gd name="T55" fmla="*/ 17 h 88"/>
                  <a:gd name="T56" fmla="*/ 32 w 88"/>
                  <a:gd name="T57" fmla="*/ 15 h 88"/>
                  <a:gd name="T58" fmla="*/ 36 w 88"/>
                  <a:gd name="T59" fmla="*/ 13 h 88"/>
                  <a:gd name="T60" fmla="*/ 38 w 88"/>
                  <a:gd name="T61" fmla="*/ 0 h 88"/>
                  <a:gd name="T62" fmla="*/ 50 w 88"/>
                  <a:gd name="T63" fmla="*/ 0 h 88"/>
                  <a:gd name="T64" fmla="*/ 51 w 88"/>
                  <a:gd name="T65" fmla="*/ 13 h 88"/>
                  <a:gd name="T66" fmla="*/ 60 w 88"/>
                  <a:gd name="T67" fmla="*/ 17 h 88"/>
                  <a:gd name="T68" fmla="*/ 71 w 88"/>
                  <a:gd name="T69" fmla="*/ 9 h 88"/>
                  <a:gd name="T70" fmla="*/ 79 w 88"/>
                  <a:gd name="T71" fmla="*/ 17 h 88"/>
                  <a:gd name="T72" fmla="*/ 71 w 88"/>
                  <a:gd name="T73" fmla="*/ 27 h 88"/>
                  <a:gd name="T74" fmla="*/ 73 w 88"/>
                  <a:gd name="T75" fmla="*/ 31 h 88"/>
                  <a:gd name="T76" fmla="*/ 75 w 88"/>
                  <a:gd name="T77" fmla="*/ 3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8" h="88">
                    <a:moveTo>
                      <a:pt x="75" y="36"/>
                    </a:moveTo>
                    <a:cubicBezTo>
                      <a:pt x="88" y="38"/>
                      <a:pt x="88" y="38"/>
                      <a:pt x="88" y="38"/>
                    </a:cubicBezTo>
                    <a:cubicBezTo>
                      <a:pt x="88" y="49"/>
                      <a:pt x="88" y="49"/>
                      <a:pt x="88" y="49"/>
                    </a:cubicBezTo>
                    <a:cubicBezTo>
                      <a:pt x="75" y="51"/>
                      <a:pt x="75" y="51"/>
                      <a:pt x="75" y="51"/>
                    </a:cubicBezTo>
                    <a:cubicBezTo>
                      <a:pt x="74" y="54"/>
                      <a:pt x="73" y="57"/>
                      <a:pt x="71" y="60"/>
                    </a:cubicBezTo>
                    <a:cubicBezTo>
                      <a:pt x="79" y="71"/>
                      <a:pt x="79" y="71"/>
                      <a:pt x="79" y="71"/>
                    </a:cubicBezTo>
                    <a:cubicBezTo>
                      <a:pt x="71" y="79"/>
                      <a:pt x="71" y="79"/>
                      <a:pt x="71" y="79"/>
                    </a:cubicBezTo>
                    <a:cubicBezTo>
                      <a:pt x="61" y="71"/>
                      <a:pt x="61" y="71"/>
                      <a:pt x="61" y="71"/>
                    </a:cubicBezTo>
                    <a:cubicBezTo>
                      <a:pt x="59" y="72"/>
                      <a:pt x="58" y="72"/>
                      <a:pt x="57" y="73"/>
                    </a:cubicBezTo>
                    <a:cubicBezTo>
                      <a:pt x="55" y="74"/>
                      <a:pt x="54" y="74"/>
                      <a:pt x="52" y="75"/>
                    </a:cubicBezTo>
                    <a:cubicBezTo>
                      <a:pt x="52" y="75"/>
                      <a:pt x="52" y="75"/>
                      <a:pt x="52" y="75"/>
                    </a:cubicBezTo>
                    <a:cubicBezTo>
                      <a:pt x="50" y="88"/>
                      <a:pt x="50" y="88"/>
                      <a:pt x="50" y="88"/>
                    </a:cubicBezTo>
                    <a:cubicBezTo>
                      <a:pt x="39" y="88"/>
                      <a:pt x="39" y="88"/>
                      <a:pt x="39" y="88"/>
                    </a:cubicBezTo>
                    <a:cubicBezTo>
                      <a:pt x="37" y="75"/>
                      <a:pt x="37" y="75"/>
                      <a:pt x="37" y="75"/>
                    </a:cubicBezTo>
                    <a:cubicBezTo>
                      <a:pt x="34" y="74"/>
                      <a:pt x="31" y="73"/>
                      <a:pt x="28" y="71"/>
                    </a:cubicBezTo>
                    <a:cubicBezTo>
                      <a:pt x="17" y="79"/>
                      <a:pt x="17" y="79"/>
                      <a:pt x="17" y="79"/>
                    </a:cubicBezTo>
                    <a:cubicBezTo>
                      <a:pt x="9" y="71"/>
                      <a:pt x="9" y="71"/>
                      <a:pt x="9" y="71"/>
                    </a:cubicBezTo>
                    <a:cubicBezTo>
                      <a:pt x="17" y="60"/>
                      <a:pt x="17" y="60"/>
                      <a:pt x="17" y="60"/>
                    </a:cubicBezTo>
                    <a:cubicBezTo>
                      <a:pt x="16" y="59"/>
                      <a:pt x="16" y="58"/>
                      <a:pt x="15" y="56"/>
                    </a:cubicBezTo>
                    <a:cubicBezTo>
                      <a:pt x="14" y="55"/>
                      <a:pt x="14" y="53"/>
                      <a:pt x="13" y="51"/>
                    </a:cubicBezTo>
                    <a:cubicBezTo>
                      <a:pt x="13" y="51"/>
                      <a:pt x="13" y="51"/>
                      <a:pt x="13" y="51"/>
                    </a:cubicBezTo>
                    <a:cubicBezTo>
                      <a:pt x="0" y="50"/>
                      <a:pt x="0" y="50"/>
                      <a:pt x="0" y="50"/>
                    </a:cubicBezTo>
                    <a:cubicBezTo>
                      <a:pt x="0" y="38"/>
                      <a:pt x="0" y="38"/>
                      <a:pt x="0" y="38"/>
                    </a:cubicBezTo>
                    <a:cubicBezTo>
                      <a:pt x="13" y="37"/>
                      <a:pt x="13" y="37"/>
                      <a:pt x="13" y="37"/>
                    </a:cubicBezTo>
                    <a:cubicBezTo>
                      <a:pt x="14" y="33"/>
                      <a:pt x="15" y="30"/>
                      <a:pt x="17" y="28"/>
                    </a:cubicBezTo>
                    <a:cubicBezTo>
                      <a:pt x="9" y="17"/>
                      <a:pt x="9" y="17"/>
                      <a:pt x="9" y="17"/>
                    </a:cubicBezTo>
                    <a:cubicBezTo>
                      <a:pt x="17" y="9"/>
                      <a:pt x="17" y="9"/>
                      <a:pt x="17" y="9"/>
                    </a:cubicBezTo>
                    <a:cubicBezTo>
                      <a:pt x="28" y="17"/>
                      <a:pt x="28" y="17"/>
                      <a:pt x="28" y="17"/>
                    </a:cubicBezTo>
                    <a:cubicBezTo>
                      <a:pt x="29" y="16"/>
                      <a:pt x="30" y="15"/>
                      <a:pt x="32" y="15"/>
                    </a:cubicBezTo>
                    <a:cubicBezTo>
                      <a:pt x="33" y="14"/>
                      <a:pt x="35" y="14"/>
                      <a:pt x="36" y="13"/>
                    </a:cubicBezTo>
                    <a:cubicBezTo>
                      <a:pt x="38" y="0"/>
                      <a:pt x="38" y="0"/>
                      <a:pt x="38" y="0"/>
                    </a:cubicBezTo>
                    <a:cubicBezTo>
                      <a:pt x="50" y="0"/>
                      <a:pt x="50" y="0"/>
                      <a:pt x="50" y="0"/>
                    </a:cubicBezTo>
                    <a:cubicBezTo>
                      <a:pt x="51" y="13"/>
                      <a:pt x="51" y="13"/>
                      <a:pt x="51" y="13"/>
                    </a:cubicBezTo>
                    <a:cubicBezTo>
                      <a:pt x="55" y="14"/>
                      <a:pt x="58" y="15"/>
                      <a:pt x="60" y="17"/>
                    </a:cubicBezTo>
                    <a:cubicBezTo>
                      <a:pt x="71" y="9"/>
                      <a:pt x="71" y="9"/>
                      <a:pt x="71" y="9"/>
                    </a:cubicBezTo>
                    <a:cubicBezTo>
                      <a:pt x="79" y="17"/>
                      <a:pt x="79" y="17"/>
                      <a:pt x="79" y="17"/>
                    </a:cubicBezTo>
                    <a:cubicBezTo>
                      <a:pt x="71" y="27"/>
                      <a:pt x="71" y="27"/>
                      <a:pt x="71" y="27"/>
                    </a:cubicBezTo>
                    <a:cubicBezTo>
                      <a:pt x="72" y="29"/>
                      <a:pt x="73" y="30"/>
                      <a:pt x="73" y="31"/>
                    </a:cubicBezTo>
                    <a:cubicBezTo>
                      <a:pt x="74" y="33"/>
                      <a:pt x="74" y="35"/>
                      <a:pt x="75" y="36"/>
                    </a:cubicBez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7" name="Freeform 51"/>
              <p:cNvSpPr/>
              <p:nvPr/>
            </p:nvSpPr>
            <p:spPr bwMode="auto">
              <a:xfrm>
                <a:off x="1178719" y="1068091"/>
                <a:ext cx="69332" cy="69332"/>
              </a:xfrm>
              <a:custGeom>
                <a:avLst/>
                <a:gdLst>
                  <a:gd name="T0" fmla="*/ 9 w 27"/>
                  <a:gd name="T1" fmla="*/ 25 h 27"/>
                  <a:gd name="T2" fmla="*/ 24 w 27"/>
                  <a:gd name="T3" fmla="*/ 18 h 27"/>
                  <a:gd name="T4" fmla="*/ 18 w 27"/>
                  <a:gd name="T5" fmla="*/ 3 h 27"/>
                  <a:gd name="T6" fmla="*/ 2 w 27"/>
                  <a:gd name="T7" fmla="*/ 9 h 27"/>
                  <a:gd name="T8" fmla="*/ 9 w 27"/>
                  <a:gd name="T9" fmla="*/ 25 h 27"/>
                </a:gdLst>
                <a:ahLst/>
                <a:cxnLst>
                  <a:cxn ang="0">
                    <a:pos x="T0" y="T1"/>
                  </a:cxn>
                  <a:cxn ang="0">
                    <a:pos x="T2" y="T3"/>
                  </a:cxn>
                  <a:cxn ang="0">
                    <a:pos x="T4" y="T5"/>
                  </a:cxn>
                  <a:cxn ang="0">
                    <a:pos x="T6" y="T7"/>
                  </a:cxn>
                  <a:cxn ang="0">
                    <a:pos x="T8" y="T9"/>
                  </a:cxn>
                </a:cxnLst>
                <a:rect l="0" t="0" r="r" b="b"/>
                <a:pathLst>
                  <a:path w="27" h="27">
                    <a:moveTo>
                      <a:pt x="9" y="25"/>
                    </a:moveTo>
                    <a:cubicBezTo>
                      <a:pt x="15" y="27"/>
                      <a:pt x="22" y="24"/>
                      <a:pt x="24" y="18"/>
                    </a:cubicBezTo>
                    <a:cubicBezTo>
                      <a:pt x="27" y="12"/>
                      <a:pt x="24" y="5"/>
                      <a:pt x="18" y="3"/>
                    </a:cubicBezTo>
                    <a:cubicBezTo>
                      <a:pt x="11" y="0"/>
                      <a:pt x="4" y="3"/>
                      <a:pt x="2" y="9"/>
                    </a:cubicBezTo>
                    <a:cubicBezTo>
                      <a:pt x="0" y="16"/>
                      <a:pt x="3" y="23"/>
                      <a:pt x="9" y="25"/>
                    </a:cubicBez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grpSp>
        <p:grpSp>
          <p:nvGrpSpPr>
            <p:cNvPr id="16" name="组合 15"/>
            <p:cNvGrpSpPr>
              <a:grpSpLocks noChangeAspect="1"/>
            </p:cNvGrpSpPr>
            <p:nvPr/>
          </p:nvGrpSpPr>
          <p:grpSpPr>
            <a:xfrm>
              <a:off x="11000024" y="4602981"/>
              <a:ext cx="874798" cy="874800"/>
              <a:chOff x="8146929" y="3160395"/>
              <a:chExt cx="477656" cy="477657"/>
            </a:xfrm>
          </p:grpSpPr>
          <p:sp>
            <p:nvSpPr>
              <p:cNvPr id="17" name="Rectangle 211"/>
              <p:cNvSpPr>
                <a:spLocks noChangeArrowheads="1"/>
              </p:cNvSpPr>
              <p:nvPr/>
            </p:nvSpPr>
            <p:spPr bwMode="auto">
              <a:xfrm>
                <a:off x="8167744" y="3575605"/>
                <a:ext cx="62446" cy="62446"/>
              </a:xfrm>
              <a:prstGeom prst="rect">
                <a:avLst/>
              </a:pr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18" name="Rectangle 212"/>
              <p:cNvSpPr>
                <a:spLocks noChangeArrowheads="1"/>
              </p:cNvSpPr>
              <p:nvPr/>
            </p:nvSpPr>
            <p:spPr bwMode="auto">
              <a:xfrm>
                <a:off x="8292636" y="3492344"/>
                <a:ext cx="62446" cy="145707"/>
              </a:xfrm>
              <a:prstGeom prst="rect">
                <a:avLst/>
              </a:pr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19" name="Rectangle 213"/>
              <p:cNvSpPr>
                <a:spLocks noChangeArrowheads="1"/>
              </p:cNvSpPr>
              <p:nvPr/>
            </p:nvSpPr>
            <p:spPr bwMode="auto">
              <a:xfrm>
                <a:off x="8417528" y="3389363"/>
                <a:ext cx="61350" cy="248688"/>
              </a:xfrm>
              <a:prstGeom prst="rect">
                <a:avLst/>
              </a:pr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0" name="Rectangle 214"/>
              <p:cNvSpPr>
                <a:spLocks noChangeArrowheads="1"/>
              </p:cNvSpPr>
              <p:nvPr/>
            </p:nvSpPr>
            <p:spPr bwMode="auto">
              <a:xfrm>
                <a:off x="8541324" y="3285287"/>
                <a:ext cx="62446" cy="352765"/>
              </a:xfrm>
              <a:prstGeom prst="rect">
                <a:avLst/>
              </a:pr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1" name="Line 215"/>
              <p:cNvSpPr>
                <a:spLocks noChangeShapeType="1"/>
              </p:cNvSpPr>
              <p:nvPr/>
            </p:nvSpPr>
            <p:spPr bwMode="auto">
              <a:xfrm flipH="1">
                <a:off x="8146929" y="3638051"/>
                <a:ext cx="477656" cy="0"/>
              </a:xfrm>
              <a:prstGeom prst="line">
                <a:avLst/>
              </a:prstGeom>
              <a:noFill/>
              <a:ln w="30163" cap="rnd">
                <a:solidFill>
                  <a:srgbClr val="595959"/>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2" name="Line 216"/>
              <p:cNvSpPr>
                <a:spLocks noChangeShapeType="1"/>
              </p:cNvSpPr>
              <p:nvPr/>
            </p:nvSpPr>
            <p:spPr bwMode="auto">
              <a:xfrm flipH="1">
                <a:off x="8167744" y="3160395"/>
                <a:ext cx="436026" cy="373580"/>
              </a:xfrm>
              <a:prstGeom prst="line">
                <a:avLst/>
              </a:prstGeom>
              <a:noFill/>
              <a:ln w="30163" cap="rnd">
                <a:solidFill>
                  <a:srgbClr val="595959"/>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3" name="Freeform 217"/>
              <p:cNvSpPr/>
              <p:nvPr/>
            </p:nvSpPr>
            <p:spPr bwMode="auto">
              <a:xfrm>
                <a:off x="8541324" y="3160395"/>
                <a:ext cx="62446" cy="62446"/>
              </a:xfrm>
              <a:custGeom>
                <a:avLst/>
                <a:gdLst>
                  <a:gd name="T0" fmla="*/ 0 w 57"/>
                  <a:gd name="T1" fmla="*/ 0 h 57"/>
                  <a:gd name="T2" fmla="*/ 57 w 57"/>
                  <a:gd name="T3" fmla="*/ 0 h 57"/>
                  <a:gd name="T4" fmla="*/ 57 w 57"/>
                  <a:gd name="T5" fmla="*/ 57 h 57"/>
                </a:gdLst>
                <a:ahLst/>
                <a:cxnLst>
                  <a:cxn ang="0">
                    <a:pos x="T0" y="T1"/>
                  </a:cxn>
                  <a:cxn ang="0">
                    <a:pos x="T2" y="T3"/>
                  </a:cxn>
                  <a:cxn ang="0">
                    <a:pos x="T4" y="T5"/>
                  </a:cxn>
                </a:cxnLst>
                <a:rect l="0" t="0" r="r" b="b"/>
                <a:pathLst>
                  <a:path w="57" h="57">
                    <a:moveTo>
                      <a:pt x="0" y="0"/>
                    </a:moveTo>
                    <a:lnTo>
                      <a:pt x="57" y="0"/>
                    </a:lnTo>
                    <a:lnTo>
                      <a:pt x="57" y="57"/>
                    </a:lnTo>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grpSp>
      </p:grpSp>
      <p:cxnSp>
        <p:nvCxnSpPr>
          <p:cNvPr id="36" name="直接连接符 35"/>
          <p:cNvCxnSpPr/>
          <p:nvPr/>
        </p:nvCxnSpPr>
        <p:spPr>
          <a:xfrm>
            <a:off x="3236811" y="2189383"/>
            <a:ext cx="5703989"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3244005" y="4380133"/>
            <a:ext cx="5703989" cy="0"/>
          </a:xfrm>
          <a:prstGeom prst="line">
            <a:avLst/>
          </a:prstGeom>
          <a:ln>
            <a:solidFill>
              <a:srgbClr val="595959"/>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nvSpPr>
        <p:spPr>
          <a:xfrm>
            <a:off x="3526718" y="2902597"/>
            <a:ext cx="4953145" cy="1015663"/>
          </a:xfrm>
          <a:prstGeom prst="rect">
            <a:avLst/>
          </a:prstGeom>
          <a:noFill/>
        </p:spPr>
        <p:txBody>
          <a:bodyPr wrap="square" rtlCol="0">
            <a:spAutoFit/>
          </a:bodyPr>
          <a:lstStyle/>
          <a:p>
            <a:pPr algn="ctr"/>
            <a:r>
              <a:rPr lang="en-US" altLang="zh-CN" sz="6000" dirty="0" smtClean="0">
                <a:solidFill>
                  <a:srgbClr val="595959"/>
                </a:solidFill>
              </a:rPr>
              <a:t>Part One    </a:t>
            </a:r>
            <a:endParaRPr lang="zh-CN" altLang="en-US" sz="6000" dirty="0">
              <a:solidFill>
                <a:srgbClr val="595959"/>
              </a:solidFill>
            </a:endParaRPr>
          </a:p>
        </p:txBody>
      </p:sp>
      <p:sp>
        <p:nvSpPr>
          <p:cNvPr id="16" name="文本框 15"/>
          <p:cNvSpPr txBox="1"/>
          <p:nvPr/>
        </p:nvSpPr>
        <p:spPr>
          <a:xfrm>
            <a:off x="3527073" y="4127837"/>
            <a:ext cx="5137854" cy="1007745"/>
          </a:xfrm>
          <a:prstGeom prst="rect">
            <a:avLst/>
          </a:prstGeom>
          <a:noFill/>
        </p:spPr>
        <p:txBody>
          <a:bodyPr wrap="square" rtlCol="0">
            <a:spAutoFit/>
          </a:bodyPr>
          <a:lstStyle/>
          <a:p>
            <a:pPr algn="ctr"/>
            <a:r>
              <a:rPr lang="zh-CN" altLang="en-US" sz="6000" dirty="0" smtClean="0">
                <a:solidFill>
                  <a:srgbClr val="595959"/>
                </a:solidFill>
                <a:latin typeface="冬青黑体简体中文 W3" panose="020B0300000000000000"/>
                <a:ea typeface="冬青黑体简体中文 W3" panose="020B0300000000000000"/>
              </a:rPr>
              <a:t>项目概述</a:t>
            </a:r>
            <a:endParaRPr lang="zh-CN" altLang="en-US" sz="6000" dirty="0">
              <a:solidFill>
                <a:srgbClr val="595959"/>
              </a:solidFill>
              <a:latin typeface="冬青黑体简体中文 W3" panose="020B0300000000000000"/>
              <a:ea typeface="冬青黑体简体中文 W3" panose="020B0300000000000000"/>
            </a:endParaRPr>
          </a:p>
        </p:txBody>
      </p:sp>
      <p:sp>
        <p:nvSpPr>
          <p:cNvPr id="13" name="直角三角形 12"/>
          <p:cNvSpPr/>
          <p:nvPr/>
        </p:nvSpPr>
        <p:spPr>
          <a:xfrm rot="13498687">
            <a:off x="-2437615" y="991447"/>
            <a:ext cx="4875350" cy="4875350"/>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直角三角形 14"/>
          <p:cNvSpPr/>
          <p:nvPr/>
        </p:nvSpPr>
        <p:spPr>
          <a:xfrm rot="8101313" flipH="1">
            <a:off x="9754325" y="972932"/>
            <a:ext cx="4875350" cy="4875350"/>
          </a:xfrm>
          <a:prstGeom prst="r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4" name="组合 23"/>
          <p:cNvGrpSpPr/>
          <p:nvPr/>
        </p:nvGrpSpPr>
        <p:grpSpPr>
          <a:xfrm>
            <a:off x="5649176" y="1671744"/>
            <a:ext cx="893649" cy="883493"/>
            <a:chOff x="3203179" y="5149027"/>
            <a:chExt cx="476660" cy="471243"/>
          </a:xfrm>
        </p:grpSpPr>
        <p:sp>
          <p:nvSpPr>
            <p:cNvPr id="25" name="Freeform 52"/>
            <p:cNvSpPr/>
            <p:nvPr/>
          </p:nvSpPr>
          <p:spPr bwMode="auto">
            <a:xfrm>
              <a:off x="3203179" y="5149027"/>
              <a:ext cx="476660" cy="289246"/>
            </a:xfrm>
            <a:custGeom>
              <a:avLst/>
              <a:gdLst>
                <a:gd name="T0" fmla="*/ 93 w 186"/>
                <a:gd name="T1" fmla="*/ 35 h 113"/>
                <a:gd name="T2" fmla="*/ 165 w 186"/>
                <a:gd name="T3" fmla="*/ 108 h 113"/>
                <a:gd name="T4" fmla="*/ 182 w 186"/>
                <a:gd name="T5" fmla="*/ 108 h 113"/>
                <a:gd name="T6" fmla="*/ 182 w 186"/>
                <a:gd name="T7" fmla="*/ 91 h 113"/>
                <a:gd name="T8" fmla="*/ 93 w 186"/>
                <a:gd name="T9" fmla="*/ 0 h 113"/>
                <a:gd name="T10" fmla="*/ 5 w 186"/>
                <a:gd name="T11" fmla="*/ 91 h 113"/>
                <a:gd name="T12" fmla="*/ 5 w 186"/>
                <a:gd name="T13" fmla="*/ 108 h 113"/>
                <a:gd name="T14" fmla="*/ 22 w 186"/>
                <a:gd name="T15" fmla="*/ 108 h 113"/>
                <a:gd name="T16" fmla="*/ 93 w 186"/>
                <a:gd name="T17" fmla="*/ 35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 h="113">
                  <a:moveTo>
                    <a:pt x="93" y="35"/>
                  </a:moveTo>
                  <a:cubicBezTo>
                    <a:pt x="165" y="108"/>
                    <a:pt x="165" y="108"/>
                    <a:pt x="165" y="108"/>
                  </a:cubicBezTo>
                  <a:cubicBezTo>
                    <a:pt x="169" y="113"/>
                    <a:pt x="177" y="113"/>
                    <a:pt x="182" y="108"/>
                  </a:cubicBezTo>
                  <a:cubicBezTo>
                    <a:pt x="186" y="103"/>
                    <a:pt x="186" y="96"/>
                    <a:pt x="182" y="91"/>
                  </a:cubicBezTo>
                  <a:cubicBezTo>
                    <a:pt x="93" y="0"/>
                    <a:pt x="93" y="0"/>
                    <a:pt x="93" y="0"/>
                  </a:cubicBezTo>
                  <a:cubicBezTo>
                    <a:pt x="5" y="91"/>
                    <a:pt x="5" y="91"/>
                    <a:pt x="5" y="91"/>
                  </a:cubicBezTo>
                  <a:cubicBezTo>
                    <a:pt x="0" y="96"/>
                    <a:pt x="0" y="103"/>
                    <a:pt x="5" y="108"/>
                  </a:cubicBezTo>
                  <a:cubicBezTo>
                    <a:pt x="9" y="113"/>
                    <a:pt x="17" y="113"/>
                    <a:pt x="22" y="108"/>
                  </a:cubicBezTo>
                  <a:lnTo>
                    <a:pt x="93" y="35"/>
                  </a:lnTo>
                  <a:close/>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sp>
          <p:nvSpPr>
            <p:cNvPr id="26" name="Freeform 53"/>
            <p:cNvSpPr/>
            <p:nvPr/>
          </p:nvSpPr>
          <p:spPr bwMode="auto">
            <a:xfrm>
              <a:off x="3267095" y="5418773"/>
              <a:ext cx="348828" cy="201497"/>
            </a:xfrm>
            <a:custGeom>
              <a:avLst/>
              <a:gdLst>
                <a:gd name="T0" fmla="*/ 0 w 322"/>
                <a:gd name="T1" fmla="*/ 0 h 186"/>
                <a:gd name="T2" fmla="*/ 0 w 322"/>
                <a:gd name="T3" fmla="*/ 186 h 186"/>
                <a:gd name="T4" fmla="*/ 114 w 322"/>
                <a:gd name="T5" fmla="*/ 186 h 186"/>
                <a:gd name="T6" fmla="*/ 114 w 322"/>
                <a:gd name="T7" fmla="*/ 54 h 186"/>
                <a:gd name="T8" fmla="*/ 208 w 322"/>
                <a:gd name="T9" fmla="*/ 54 h 186"/>
                <a:gd name="T10" fmla="*/ 208 w 322"/>
                <a:gd name="T11" fmla="*/ 186 h 186"/>
                <a:gd name="T12" fmla="*/ 322 w 322"/>
                <a:gd name="T13" fmla="*/ 186 h 186"/>
                <a:gd name="T14" fmla="*/ 322 w 322"/>
                <a:gd name="T15" fmla="*/ 0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 h="186">
                  <a:moveTo>
                    <a:pt x="0" y="0"/>
                  </a:moveTo>
                  <a:lnTo>
                    <a:pt x="0" y="186"/>
                  </a:lnTo>
                  <a:lnTo>
                    <a:pt x="114" y="186"/>
                  </a:lnTo>
                  <a:lnTo>
                    <a:pt x="114" y="54"/>
                  </a:lnTo>
                  <a:lnTo>
                    <a:pt x="208" y="54"/>
                  </a:lnTo>
                  <a:lnTo>
                    <a:pt x="208" y="186"/>
                  </a:lnTo>
                  <a:lnTo>
                    <a:pt x="322" y="186"/>
                  </a:lnTo>
                  <a:lnTo>
                    <a:pt x="322" y="0"/>
                  </a:lnTo>
                </a:path>
              </a:pathLst>
            </a:custGeom>
            <a:noFill/>
            <a:ln w="30163" cap="rnd">
              <a:solidFill>
                <a:srgbClr val="595959"/>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solidFill>
                  <a:srgbClr val="595959"/>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16200000" flipH="1" flipV="1">
            <a:off x="1781823" y="-1781528"/>
            <a:ext cx="872830" cy="4436476"/>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5400000" flipV="1">
            <a:off x="9537000" y="-1781875"/>
            <a:ext cx="874800" cy="4435200"/>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工作内容</a:t>
            </a:r>
            <a:endParaRPr lang="zh-CN" altLang="en-US" sz="4400" dirty="0" smtClean="0">
              <a:solidFill>
                <a:srgbClr val="595959"/>
              </a:solidFill>
              <a:latin typeface="+mj-ea"/>
              <a:ea typeface="+mj-ea"/>
            </a:endParaRPr>
          </a:p>
        </p:txBody>
      </p:sp>
      <p:sp>
        <p:nvSpPr>
          <p:cNvPr id="46" name="文本框 45"/>
          <p:cNvSpPr txBox="1"/>
          <p:nvPr/>
        </p:nvSpPr>
        <p:spPr>
          <a:xfrm>
            <a:off x="1775460" y="1553210"/>
            <a:ext cx="6844665" cy="1358900"/>
          </a:xfrm>
          <a:prstGeom prst="rect">
            <a:avLst/>
          </a:prstGeom>
          <a:noFill/>
        </p:spPr>
        <p:txBody>
          <a:bodyPr wrap="square" rtlCol="0">
            <a:spAutoFit/>
          </a:bodyPr>
          <a:lstStyle/>
          <a:p>
            <a:pPr algn="ctr">
              <a:lnSpc>
                <a:spcPct val="130000"/>
              </a:lnSpc>
            </a:pPr>
            <a:r>
              <a:rPr lang="en-US" altLang="zh-CN" sz="3200" dirty="0" smtClean="0">
                <a:effectLst>
                  <a:outerShdw blurRad="38100" dist="19050" dir="2700000" algn="tl" rotWithShape="0">
                    <a:schemeClr val="dk1">
                      <a:alpha val="40000"/>
                    </a:schemeClr>
                  </a:outerShdw>
                </a:effectLst>
                <a:latin typeface="+mn-ea"/>
                <a:sym typeface="+mn-ea"/>
              </a:rPr>
              <a:t>  </a:t>
            </a:r>
            <a:r>
              <a:rPr lang="zh-CN" altLang="en-US" sz="3200" dirty="0" smtClean="0">
                <a:effectLst>
                  <a:outerShdw blurRad="38100" dist="19050" dir="2700000" algn="tl" rotWithShape="0">
                    <a:schemeClr val="dk1">
                      <a:alpha val="40000"/>
                    </a:schemeClr>
                  </a:outerShdw>
                </a:effectLst>
                <a:latin typeface="+mn-ea"/>
                <a:sym typeface="+mn-ea"/>
              </a:rPr>
              <a:t>需求获取与设计，开发编码，测试移交，文档书写，使用及维护培训</a:t>
            </a:r>
            <a:endParaRPr lang="zh-CN" altLang="en-US" sz="3200" dirty="0" smtClean="0">
              <a:solidFill>
                <a:schemeClr val="bg1"/>
              </a:solidFill>
              <a:latin typeface="+mn-ea"/>
            </a:endParaRPr>
          </a:p>
        </p:txBody>
      </p:sp>
      <p:grpSp>
        <p:nvGrpSpPr>
          <p:cNvPr id="47" name="组合 46"/>
          <p:cNvGrpSpPr/>
          <p:nvPr/>
        </p:nvGrpSpPr>
        <p:grpSpPr>
          <a:xfrm>
            <a:off x="9806305" y="1596390"/>
            <a:ext cx="1290955" cy="1421130"/>
            <a:chOff x="4483920" y="4371127"/>
            <a:chExt cx="473410" cy="474493"/>
          </a:xfrm>
        </p:grpSpPr>
        <p:sp>
          <p:nvSpPr>
            <p:cNvPr id="48" name="Freeform 83"/>
            <p:cNvSpPr/>
            <p:nvPr/>
          </p:nvSpPr>
          <p:spPr bwMode="auto">
            <a:xfrm>
              <a:off x="4709250" y="4371127"/>
              <a:ext cx="248080" cy="249163"/>
            </a:xfrm>
            <a:custGeom>
              <a:avLst/>
              <a:gdLst>
                <a:gd name="T0" fmla="*/ 96 w 97"/>
                <a:gd name="T1" fmla="*/ 48 h 97"/>
                <a:gd name="T2" fmla="*/ 49 w 97"/>
                <a:gd name="T3" fmla="*/ 97 h 97"/>
                <a:gd name="T4" fmla="*/ 0 w 97"/>
                <a:gd name="T5" fmla="*/ 50 h 97"/>
                <a:gd name="T6" fmla="*/ 47 w 97"/>
                <a:gd name="T7" fmla="*/ 1 h 97"/>
                <a:gd name="T8" fmla="*/ 96 w 97"/>
                <a:gd name="T9" fmla="*/ 48 h 97"/>
              </a:gdLst>
              <a:ahLst/>
              <a:cxnLst>
                <a:cxn ang="0">
                  <a:pos x="T0" y="T1"/>
                </a:cxn>
                <a:cxn ang="0">
                  <a:pos x="T2" y="T3"/>
                </a:cxn>
                <a:cxn ang="0">
                  <a:pos x="T4" y="T5"/>
                </a:cxn>
                <a:cxn ang="0">
                  <a:pos x="T6" y="T7"/>
                </a:cxn>
                <a:cxn ang="0">
                  <a:pos x="T8" y="T9"/>
                </a:cxn>
              </a:cxnLst>
              <a:rect l="0" t="0" r="r" b="b"/>
              <a:pathLst>
                <a:path w="97" h="97">
                  <a:moveTo>
                    <a:pt x="96" y="48"/>
                  </a:moveTo>
                  <a:cubicBezTo>
                    <a:pt x="97" y="74"/>
                    <a:pt x="76" y="96"/>
                    <a:pt x="49" y="97"/>
                  </a:cubicBezTo>
                  <a:cubicBezTo>
                    <a:pt x="23" y="97"/>
                    <a:pt x="1" y="76"/>
                    <a:pt x="0" y="50"/>
                  </a:cubicBezTo>
                  <a:cubicBezTo>
                    <a:pt x="0" y="23"/>
                    <a:pt x="21" y="1"/>
                    <a:pt x="47" y="1"/>
                  </a:cubicBezTo>
                  <a:cubicBezTo>
                    <a:pt x="74" y="0"/>
                    <a:pt x="96" y="21"/>
                    <a:pt x="96" y="48"/>
                  </a:cubicBezTo>
                  <a:close/>
                </a:path>
              </a:pathLst>
            </a:custGeom>
            <a:noFill/>
            <a:ln w="30163" cap="rnd">
              <a:solidFill>
                <a:srgbClr val="FAC9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algn="ctr"/>
              <a:endParaRPr lang="zh-CN" altLang="en-US"/>
            </a:p>
          </p:txBody>
        </p:sp>
        <p:sp>
          <p:nvSpPr>
            <p:cNvPr id="51" name="Line 84"/>
            <p:cNvSpPr>
              <a:spLocks noChangeShapeType="1"/>
            </p:cNvSpPr>
            <p:nvPr/>
          </p:nvSpPr>
          <p:spPr bwMode="auto">
            <a:xfrm>
              <a:off x="4750416" y="4496792"/>
              <a:ext cx="82332" cy="0"/>
            </a:xfrm>
            <a:prstGeom prst="line">
              <a:avLst/>
            </a:prstGeom>
            <a:noFill/>
            <a:ln w="30163" cap="rnd">
              <a:solidFill>
                <a:srgbClr val="FAC93E"/>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algn="ctr"/>
              <a:endParaRPr lang="zh-CN" altLang="en-US"/>
            </a:p>
          </p:txBody>
        </p:sp>
        <p:sp>
          <p:nvSpPr>
            <p:cNvPr id="58" name="Line 85"/>
            <p:cNvSpPr>
              <a:spLocks noChangeShapeType="1"/>
            </p:cNvSpPr>
            <p:nvPr/>
          </p:nvSpPr>
          <p:spPr bwMode="auto">
            <a:xfrm>
              <a:off x="4832748" y="4415543"/>
              <a:ext cx="0" cy="81249"/>
            </a:xfrm>
            <a:prstGeom prst="line">
              <a:avLst/>
            </a:prstGeom>
            <a:noFill/>
            <a:ln w="30163" cap="rnd">
              <a:solidFill>
                <a:srgbClr val="FAC93E"/>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pPr algn="ctr"/>
              <a:endParaRPr lang="zh-CN" altLang="en-US"/>
            </a:p>
          </p:txBody>
        </p:sp>
        <p:sp>
          <p:nvSpPr>
            <p:cNvPr id="59" name="Freeform 86"/>
            <p:cNvSpPr/>
            <p:nvPr/>
          </p:nvSpPr>
          <p:spPr bwMode="auto">
            <a:xfrm>
              <a:off x="4483920" y="4374377"/>
              <a:ext cx="471243" cy="471243"/>
            </a:xfrm>
            <a:custGeom>
              <a:avLst/>
              <a:gdLst>
                <a:gd name="T0" fmla="*/ 118 w 184"/>
                <a:gd name="T1" fmla="*/ 3 h 184"/>
                <a:gd name="T2" fmla="*/ 92 w 184"/>
                <a:gd name="T3" fmla="*/ 0 h 184"/>
                <a:gd name="T4" fmla="*/ 0 w 184"/>
                <a:gd name="T5" fmla="*/ 92 h 184"/>
                <a:gd name="T6" fmla="*/ 92 w 184"/>
                <a:gd name="T7" fmla="*/ 184 h 184"/>
                <a:gd name="T8" fmla="*/ 184 w 184"/>
                <a:gd name="T9" fmla="*/ 92 h 184"/>
                <a:gd name="T10" fmla="*/ 181 w 184"/>
                <a:gd name="T11" fmla="*/ 66 h 184"/>
              </a:gdLst>
              <a:ahLst/>
              <a:cxnLst>
                <a:cxn ang="0">
                  <a:pos x="T0" y="T1"/>
                </a:cxn>
                <a:cxn ang="0">
                  <a:pos x="T2" y="T3"/>
                </a:cxn>
                <a:cxn ang="0">
                  <a:pos x="T4" y="T5"/>
                </a:cxn>
                <a:cxn ang="0">
                  <a:pos x="T6" y="T7"/>
                </a:cxn>
                <a:cxn ang="0">
                  <a:pos x="T8" y="T9"/>
                </a:cxn>
                <a:cxn ang="0">
                  <a:pos x="T10" y="T11"/>
                </a:cxn>
              </a:cxnLst>
              <a:rect l="0" t="0" r="r" b="b"/>
              <a:pathLst>
                <a:path w="184" h="184">
                  <a:moveTo>
                    <a:pt x="118" y="3"/>
                  </a:moveTo>
                  <a:cubicBezTo>
                    <a:pt x="110" y="1"/>
                    <a:pt x="101" y="0"/>
                    <a:pt x="92" y="0"/>
                  </a:cubicBezTo>
                  <a:cubicBezTo>
                    <a:pt x="41" y="0"/>
                    <a:pt x="0" y="41"/>
                    <a:pt x="0" y="92"/>
                  </a:cubicBezTo>
                  <a:cubicBezTo>
                    <a:pt x="0" y="143"/>
                    <a:pt x="41" y="184"/>
                    <a:pt x="92" y="184"/>
                  </a:cubicBezTo>
                  <a:cubicBezTo>
                    <a:pt x="143" y="184"/>
                    <a:pt x="184" y="143"/>
                    <a:pt x="184" y="92"/>
                  </a:cubicBezTo>
                  <a:cubicBezTo>
                    <a:pt x="184" y="83"/>
                    <a:pt x="183" y="74"/>
                    <a:pt x="181" y="66"/>
                  </a:cubicBezTo>
                </a:path>
              </a:pathLst>
            </a:custGeom>
            <a:noFill/>
            <a:ln w="30163" cap="rnd">
              <a:solidFill>
                <a:srgbClr val="FAC9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algn="ctr"/>
              <a:endParaRPr lang="zh-CN" altLang="en-US"/>
            </a:p>
          </p:txBody>
        </p:sp>
        <p:sp>
          <p:nvSpPr>
            <p:cNvPr id="60" name="Freeform 87"/>
            <p:cNvSpPr/>
            <p:nvPr/>
          </p:nvSpPr>
          <p:spPr bwMode="auto">
            <a:xfrm>
              <a:off x="4555419" y="4436126"/>
              <a:ext cx="163581" cy="222080"/>
            </a:xfrm>
            <a:custGeom>
              <a:avLst/>
              <a:gdLst>
                <a:gd name="T0" fmla="*/ 63 w 64"/>
                <a:gd name="T1" fmla="*/ 8 h 87"/>
                <a:gd name="T2" fmla="*/ 43 w 64"/>
                <a:gd name="T3" fmla="*/ 3 h 87"/>
                <a:gd name="T4" fmla="*/ 6 w 64"/>
                <a:gd name="T5" fmla="*/ 14 h 87"/>
                <a:gd name="T6" fmla="*/ 8 w 64"/>
                <a:gd name="T7" fmla="*/ 33 h 87"/>
                <a:gd name="T8" fmla="*/ 29 w 64"/>
                <a:gd name="T9" fmla="*/ 74 h 87"/>
                <a:gd name="T10" fmla="*/ 57 w 64"/>
                <a:gd name="T11" fmla="*/ 85 h 87"/>
                <a:gd name="T12" fmla="*/ 54 w 64"/>
                <a:gd name="T13" fmla="*/ 81 h 87"/>
                <a:gd name="T14" fmla="*/ 48 w 64"/>
                <a:gd name="T15" fmla="*/ 76 h 87"/>
                <a:gd name="T16" fmla="*/ 45 w 64"/>
                <a:gd name="T17" fmla="*/ 67 h 87"/>
                <a:gd name="T18" fmla="*/ 36 w 64"/>
                <a:gd name="T19" fmla="*/ 64 h 87"/>
                <a:gd name="T20" fmla="*/ 45 w 64"/>
                <a:gd name="T21" fmla="*/ 52 h 87"/>
                <a:gd name="T22" fmla="*/ 64 w 64"/>
                <a:gd name="T23" fmla="*/ 4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 h="87">
                  <a:moveTo>
                    <a:pt x="63" y="8"/>
                  </a:moveTo>
                  <a:cubicBezTo>
                    <a:pt x="56" y="5"/>
                    <a:pt x="48" y="4"/>
                    <a:pt x="43" y="3"/>
                  </a:cubicBezTo>
                  <a:cubicBezTo>
                    <a:pt x="25" y="0"/>
                    <a:pt x="0" y="7"/>
                    <a:pt x="6" y="14"/>
                  </a:cubicBezTo>
                  <a:cubicBezTo>
                    <a:pt x="12" y="20"/>
                    <a:pt x="9" y="30"/>
                    <a:pt x="8" y="33"/>
                  </a:cubicBezTo>
                  <a:cubicBezTo>
                    <a:pt x="4" y="44"/>
                    <a:pt x="7" y="61"/>
                    <a:pt x="29" y="74"/>
                  </a:cubicBezTo>
                  <a:cubicBezTo>
                    <a:pt x="51" y="86"/>
                    <a:pt x="55" y="83"/>
                    <a:pt x="57" y="85"/>
                  </a:cubicBezTo>
                  <a:cubicBezTo>
                    <a:pt x="59" y="87"/>
                    <a:pt x="53" y="87"/>
                    <a:pt x="54" y="81"/>
                  </a:cubicBezTo>
                  <a:cubicBezTo>
                    <a:pt x="55" y="75"/>
                    <a:pt x="51" y="76"/>
                    <a:pt x="48" y="76"/>
                  </a:cubicBezTo>
                  <a:cubicBezTo>
                    <a:pt x="45" y="76"/>
                    <a:pt x="44" y="70"/>
                    <a:pt x="45" y="67"/>
                  </a:cubicBezTo>
                  <a:cubicBezTo>
                    <a:pt x="46" y="63"/>
                    <a:pt x="41" y="71"/>
                    <a:pt x="36" y="64"/>
                  </a:cubicBezTo>
                  <a:cubicBezTo>
                    <a:pt x="32" y="56"/>
                    <a:pt x="39" y="50"/>
                    <a:pt x="45" y="52"/>
                  </a:cubicBezTo>
                  <a:cubicBezTo>
                    <a:pt x="57" y="56"/>
                    <a:pt x="59" y="49"/>
                    <a:pt x="64" y="42"/>
                  </a:cubicBezTo>
                </a:path>
              </a:pathLst>
            </a:custGeom>
            <a:noFill/>
            <a:ln w="30163" cap="rnd">
              <a:solidFill>
                <a:srgbClr val="FAC9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algn="ctr"/>
              <a:endParaRPr lang="zh-CN" altLang="en-US"/>
            </a:p>
          </p:txBody>
        </p:sp>
        <p:sp>
          <p:nvSpPr>
            <p:cNvPr id="61" name="Freeform 88"/>
            <p:cNvSpPr/>
            <p:nvPr/>
          </p:nvSpPr>
          <p:spPr bwMode="auto">
            <a:xfrm>
              <a:off x="4686501" y="4607290"/>
              <a:ext cx="186331" cy="217747"/>
            </a:xfrm>
            <a:custGeom>
              <a:avLst/>
              <a:gdLst>
                <a:gd name="T0" fmla="*/ 12 w 73"/>
                <a:gd name="T1" fmla="*/ 32 h 85"/>
                <a:gd name="T2" fmla="*/ 12 w 73"/>
                <a:gd name="T3" fmla="*/ 45 h 85"/>
                <a:gd name="T4" fmla="*/ 25 w 73"/>
                <a:gd name="T5" fmla="*/ 58 h 85"/>
                <a:gd name="T6" fmla="*/ 19 w 73"/>
                <a:gd name="T7" fmla="*/ 80 h 85"/>
                <a:gd name="T8" fmla="*/ 45 w 73"/>
                <a:gd name="T9" fmla="*/ 66 h 85"/>
                <a:gd name="T10" fmla="*/ 66 w 73"/>
                <a:gd name="T11" fmla="*/ 37 h 85"/>
                <a:gd name="T12" fmla="*/ 54 w 73"/>
                <a:gd name="T13" fmla="*/ 24 h 85"/>
                <a:gd name="T14" fmla="*/ 24 w 73"/>
                <a:gd name="T15" fmla="*/ 11 h 85"/>
                <a:gd name="T16" fmla="*/ 12 w 73"/>
                <a:gd name="T17" fmla="*/ 3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85">
                  <a:moveTo>
                    <a:pt x="12" y="32"/>
                  </a:moveTo>
                  <a:cubicBezTo>
                    <a:pt x="10" y="43"/>
                    <a:pt x="0" y="34"/>
                    <a:pt x="12" y="45"/>
                  </a:cubicBezTo>
                  <a:cubicBezTo>
                    <a:pt x="23" y="56"/>
                    <a:pt x="26" y="33"/>
                    <a:pt x="25" y="58"/>
                  </a:cubicBezTo>
                  <a:cubicBezTo>
                    <a:pt x="23" y="83"/>
                    <a:pt x="2" y="85"/>
                    <a:pt x="19" y="80"/>
                  </a:cubicBezTo>
                  <a:cubicBezTo>
                    <a:pt x="36" y="74"/>
                    <a:pt x="33" y="79"/>
                    <a:pt x="45" y="66"/>
                  </a:cubicBezTo>
                  <a:cubicBezTo>
                    <a:pt x="58" y="54"/>
                    <a:pt x="60" y="47"/>
                    <a:pt x="66" y="37"/>
                  </a:cubicBezTo>
                  <a:cubicBezTo>
                    <a:pt x="73" y="27"/>
                    <a:pt x="62" y="31"/>
                    <a:pt x="54" y="24"/>
                  </a:cubicBezTo>
                  <a:cubicBezTo>
                    <a:pt x="47" y="17"/>
                    <a:pt x="34" y="0"/>
                    <a:pt x="24" y="11"/>
                  </a:cubicBezTo>
                  <a:cubicBezTo>
                    <a:pt x="14" y="21"/>
                    <a:pt x="12" y="32"/>
                    <a:pt x="12" y="32"/>
                  </a:cubicBezTo>
                  <a:close/>
                </a:path>
              </a:pathLst>
            </a:custGeom>
            <a:noFill/>
            <a:ln w="30163" cap="rnd">
              <a:solidFill>
                <a:srgbClr val="FAC9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algn="ctr"/>
              <a:endParaRPr lang="zh-CN" altLang="en-US"/>
            </a:p>
          </p:txBody>
        </p:sp>
        <p:sp>
          <p:nvSpPr>
            <p:cNvPr id="62" name="Freeform 89"/>
            <p:cNvSpPr/>
            <p:nvPr/>
          </p:nvSpPr>
          <p:spPr bwMode="auto">
            <a:xfrm>
              <a:off x="4893414" y="4579124"/>
              <a:ext cx="54166" cy="110498"/>
            </a:xfrm>
            <a:custGeom>
              <a:avLst/>
              <a:gdLst>
                <a:gd name="T0" fmla="*/ 13 w 21"/>
                <a:gd name="T1" fmla="*/ 0 h 43"/>
                <a:gd name="T2" fmla="*/ 12 w 21"/>
                <a:gd name="T3" fmla="*/ 5 h 43"/>
                <a:gd name="T4" fmla="*/ 10 w 21"/>
                <a:gd name="T5" fmla="*/ 35 h 43"/>
                <a:gd name="T6" fmla="*/ 21 w 21"/>
                <a:gd name="T7" fmla="*/ 37 h 43"/>
              </a:gdLst>
              <a:ahLst/>
              <a:cxnLst>
                <a:cxn ang="0">
                  <a:pos x="T0" y="T1"/>
                </a:cxn>
                <a:cxn ang="0">
                  <a:pos x="T2" y="T3"/>
                </a:cxn>
                <a:cxn ang="0">
                  <a:pos x="T4" y="T5"/>
                </a:cxn>
                <a:cxn ang="0">
                  <a:pos x="T6" y="T7"/>
                </a:cxn>
              </a:cxnLst>
              <a:rect l="0" t="0" r="r" b="b"/>
              <a:pathLst>
                <a:path w="21" h="43">
                  <a:moveTo>
                    <a:pt x="13" y="0"/>
                  </a:moveTo>
                  <a:cubicBezTo>
                    <a:pt x="14" y="2"/>
                    <a:pt x="13" y="2"/>
                    <a:pt x="12" y="5"/>
                  </a:cubicBezTo>
                  <a:cubicBezTo>
                    <a:pt x="8" y="14"/>
                    <a:pt x="0" y="27"/>
                    <a:pt x="10" y="35"/>
                  </a:cubicBezTo>
                  <a:cubicBezTo>
                    <a:pt x="19" y="43"/>
                    <a:pt x="21" y="37"/>
                    <a:pt x="21" y="37"/>
                  </a:cubicBezTo>
                </a:path>
              </a:pathLst>
            </a:custGeom>
            <a:noFill/>
            <a:ln w="30163" cap="rnd">
              <a:solidFill>
                <a:srgbClr val="FAC9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algn="ctr"/>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ppt_x"/>
                                          </p:val>
                                        </p:tav>
                                        <p:tav tm="100000">
                                          <p:val>
                                            <p:strVal val="#ppt_x"/>
                                          </p:val>
                                        </p:tav>
                                      </p:tavLst>
                                    </p:anim>
                                    <p:anim calcmode="lin" valueType="num">
                                      <p:cBhvr additive="base">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500" fill="hold"/>
                                        <p:tgtEl>
                                          <p:spTgt spid="47"/>
                                        </p:tgtEl>
                                        <p:attrNameLst>
                                          <p:attrName>ppt_x</p:attrName>
                                        </p:attrNameLst>
                                      </p:cBhvr>
                                      <p:tavLst>
                                        <p:tav tm="0">
                                          <p:val>
                                            <p:strVal val="#ppt_x"/>
                                          </p:val>
                                        </p:tav>
                                        <p:tav tm="100000">
                                          <p:val>
                                            <p:strVal val="#ppt_x"/>
                                          </p:val>
                                        </p:tav>
                                      </p:tavLst>
                                    </p:anim>
                                    <p:anim calcmode="lin" valueType="num">
                                      <p:cBhvr additive="base">
                                        <p:cTn id="12"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16200000" flipH="1" flipV="1">
            <a:off x="1781823" y="-1781528"/>
            <a:ext cx="872830" cy="4436476"/>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5400000" flipV="1">
            <a:off x="9537000" y="-1781875"/>
            <a:ext cx="874800" cy="4435200"/>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主要参加人员</a:t>
            </a:r>
            <a:endParaRPr lang="zh-CN" altLang="en-US" sz="4400" dirty="0" smtClean="0">
              <a:solidFill>
                <a:srgbClr val="595959"/>
              </a:solidFill>
              <a:latin typeface="+mj-ea"/>
              <a:ea typeface="+mj-ea"/>
            </a:endParaRPr>
          </a:p>
        </p:txBody>
      </p:sp>
      <p:sp>
        <p:nvSpPr>
          <p:cNvPr id="46" name="文本框 45"/>
          <p:cNvSpPr txBox="1"/>
          <p:nvPr/>
        </p:nvSpPr>
        <p:spPr>
          <a:xfrm>
            <a:off x="1775460" y="1553210"/>
            <a:ext cx="6844665" cy="1358900"/>
          </a:xfrm>
          <a:prstGeom prst="rect">
            <a:avLst/>
          </a:prstGeom>
          <a:noFill/>
        </p:spPr>
        <p:txBody>
          <a:bodyPr wrap="square" rtlCol="0">
            <a:spAutoFit/>
          </a:bodyPr>
          <a:lstStyle/>
          <a:p>
            <a:pPr algn="l">
              <a:lnSpc>
                <a:spcPct val="130000"/>
              </a:lnSpc>
            </a:pPr>
            <a:r>
              <a:rPr lang="zh-CN" altLang="en-US" sz="3200" dirty="0" smtClean="0">
                <a:effectLst>
                  <a:outerShdw blurRad="38100" dist="19050" dir="2700000" algn="tl" rotWithShape="0">
                    <a:schemeClr val="dk1">
                      <a:alpha val="40000"/>
                    </a:schemeClr>
                  </a:outerShdw>
                </a:effectLst>
                <a:latin typeface="+mn-ea"/>
                <a:sym typeface="+mn-ea"/>
              </a:rPr>
              <a:t>项目用户方：</a:t>
            </a:r>
            <a:endParaRPr lang="zh-CN" altLang="en-US" sz="3200" dirty="0" smtClean="0">
              <a:effectLst>
                <a:outerShdw blurRad="38100" dist="19050" dir="2700000" algn="tl" rotWithShape="0">
                  <a:schemeClr val="dk1">
                    <a:alpha val="40000"/>
                  </a:schemeClr>
                </a:outerShdw>
              </a:effectLst>
              <a:latin typeface="+mn-ea"/>
              <a:sym typeface="+mn-ea"/>
            </a:endParaRPr>
          </a:p>
          <a:p>
            <a:pPr algn="l">
              <a:lnSpc>
                <a:spcPct val="130000"/>
              </a:lnSpc>
            </a:pPr>
            <a:r>
              <a:rPr lang="zh-CN" altLang="en-US" sz="3200" dirty="0" smtClean="0">
                <a:effectLst>
                  <a:outerShdw blurRad="38100" dist="19050" dir="2700000" algn="tl" rotWithShape="0">
                    <a:schemeClr val="dk1">
                      <a:alpha val="40000"/>
                    </a:schemeClr>
                  </a:outerShdw>
                </a:effectLst>
                <a:latin typeface="+mn-ea"/>
                <a:sym typeface="+mn-ea"/>
              </a:rPr>
              <a:t>软件工程1501班部分同学。</a:t>
            </a:r>
            <a:endParaRPr lang="zh-CN" altLang="en-US" sz="3200" dirty="0" smtClean="0">
              <a:effectLst>
                <a:outerShdw blurRad="38100" dist="19050" dir="2700000" algn="tl" rotWithShape="0">
                  <a:schemeClr val="dk1">
                    <a:alpha val="40000"/>
                  </a:schemeClr>
                </a:outerShdw>
              </a:effectLst>
              <a:latin typeface="+mn-ea"/>
              <a:sym typeface="+mn-ea"/>
            </a:endParaRPr>
          </a:p>
        </p:txBody>
      </p:sp>
      <p:grpSp>
        <p:nvGrpSpPr>
          <p:cNvPr id="40" name="组合 39"/>
          <p:cNvGrpSpPr/>
          <p:nvPr/>
        </p:nvGrpSpPr>
        <p:grpSpPr>
          <a:xfrm>
            <a:off x="10081260" y="1802765"/>
            <a:ext cx="1452245" cy="1236345"/>
            <a:chOff x="852640" y="4374377"/>
            <a:chExt cx="472326" cy="471243"/>
          </a:xfrm>
          <a:noFill/>
        </p:grpSpPr>
        <p:sp>
          <p:nvSpPr>
            <p:cNvPr id="41" name="Oval 69"/>
            <p:cNvSpPr>
              <a:spLocks noChangeArrowheads="1"/>
            </p:cNvSpPr>
            <p:nvPr/>
          </p:nvSpPr>
          <p:spPr bwMode="auto">
            <a:xfrm>
              <a:off x="852640" y="4374377"/>
              <a:ext cx="472326" cy="471243"/>
            </a:xfrm>
            <a:prstGeom prst="ellipse">
              <a:avLst/>
            </a:prstGeom>
            <a:grpFill/>
            <a:ln w="30163" cap="rnd">
              <a:solidFill>
                <a:srgbClr val="B1CE71"/>
              </a:solidFill>
              <a:prstDash val="solid"/>
              <a:round/>
            </a:ln>
          </p:spPr>
          <p:txBody>
            <a:bodyPr vert="horz" wrap="square" lIns="91440" tIns="45720" rIns="91440" bIns="45720" numCol="1" anchor="t" anchorCtr="0" compatLnSpc="1"/>
            <a:lstStyle/>
            <a:p>
              <a:endParaRPr lang="zh-CN" altLang="en-US">
                <a:solidFill>
                  <a:srgbClr val="B1CE71"/>
                </a:solidFill>
              </a:endParaRPr>
            </a:p>
          </p:txBody>
        </p:sp>
        <p:sp>
          <p:nvSpPr>
            <p:cNvPr id="42" name="Freeform 70"/>
            <p:cNvSpPr/>
            <p:nvPr/>
          </p:nvSpPr>
          <p:spPr bwMode="auto">
            <a:xfrm>
              <a:off x="955555" y="4517375"/>
              <a:ext cx="225330" cy="225330"/>
            </a:xfrm>
            <a:custGeom>
              <a:avLst/>
              <a:gdLst>
                <a:gd name="T0" fmla="*/ 139 w 208"/>
                <a:gd name="T1" fmla="*/ 208 h 208"/>
                <a:gd name="T2" fmla="*/ 104 w 208"/>
                <a:gd name="T3" fmla="*/ 104 h 208"/>
                <a:gd name="T4" fmla="*/ 0 w 208"/>
                <a:gd name="T5" fmla="*/ 69 h 208"/>
                <a:gd name="T6" fmla="*/ 208 w 208"/>
                <a:gd name="T7" fmla="*/ 0 h 208"/>
                <a:gd name="T8" fmla="*/ 139 w 208"/>
                <a:gd name="T9" fmla="*/ 208 h 208"/>
              </a:gdLst>
              <a:ahLst/>
              <a:cxnLst>
                <a:cxn ang="0">
                  <a:pos x="T0" y="T1"/>
                </a:cxn>
                <a:cxn ang="0">
                  <a:pos x="T2" y="T3"/>
                </a:cxn>
                <a:cxn ang="0">
                  <a:pos x="T4" y="T5"/>
                </a:cxn>
                <a:cxn ang="0">
                  <a:pos x="T6" y="T7"/>
                </a:cxn>
                <a:cxn ang="0">
                  <a:pos x="T8" y="T9"/>
                </a:cxn>
              </a:cxnLst>
              <a:rect l="0" t="0" r="r" b="b"/>
              <a:pathLst>
                <a:path w="208" h="208">
                  <a:moveTo>
                    <a:pt x="139" y="208"/>
                  </a:moveTo>
                  <a:lnTo>
                    <a:pt x="104" y="104"/>
                  </a:lnTo>
                  <a:lnTo>
                    <a:pt x="0" y="69"/>
                  </a:lnTo>
                  <a:lnTo>
                    <a:pt x="208" y="0"/>
                  </a:lnTo>
                  <a:lnTo>
                    <a:pt x="139" y="208"/>
                  </a:lnTo>
                  <a:close/>
                </a:path>
              </a:pathLst>
            </a:custGeom>
            <a:grpFill/>
            <a:ln w="30163" cap="rnd">
              <a:solidFill>
                <a:srgbClr val="B1CE71"/>
              </a:solidFill>
              <a:prstDash val="solid"/>
              <a:round/>
            </a:ln>
          </p:spPr>
          <p:txBody>
            <a:bodyPr vert="horz" wrap="square" lIns="91440" tIns="45720" rIns="91440" bIns="45720" numCol="1" anchor="t" anchorCtr="0" compatLnSpc="1"/>
            <a:lstStyle/>
            <a:p>
              <a:endParaRPr lang="zh-CN" altLang="en-US">
                <a:solidFill>
                  <a:srgbClr val="B1CE71"/>
                </a:solidFill>
              </a:endParaRPr>
            </a:p>
          </p:txBody>
        </p:sp>
      </p:grpSp>
      <p:sp>
        <p:nvSpPr>
          <p:cNvPr id="4" name="文本框 3"/>
          <p:cNvSpPr txBox="1"/>
          <p:nvPr/>
        </p:nvSpPr>
        <p:spPr>
          <a:xfrm>
            <a:off x="1775460" y="3354705"/>
            <a:ext cx="6844665" cy="1358900"/>
          </a:xfrm>
          <a:prstGeom prst="rect">
            <a:avLst/>
          </a:prstGeom>
          <a:noFill/>
        </p:spPr>
        <p:txBody>
          <a:bodyPr wrap="square" rtlCol="0">
            <a:spAutoFit/>
          </a:bodyPr>
          <a:p>
            <a:pPr algn="l">
              <a:lnSpc>
                <a:spcPct val="130000"/>
              </a:lnSpc>
            </a:pPr>
            <a:r>
              <a:rPr lang="zh-CN" altLang="en-US" sz="3200" dirty="0" smtClean="0">
                <a:effectLst>
                  <a:outerShdw blurRad="38100" dist="19050" dir="2700000" algn="tl" rotWithShape="0">
                    <a:schemeClr val="dk1">
                      <a:alpha val="40000"/>
                    </a:schemeClr>
                  </a:outerShdw>
                </a:effectLst>
                <a:latin typeface="+mn-ea"/>
                <a:sym typeface="+mn-ea"/>
              </a:rPr>
              <a:t>项目开发方：</a:t>
            </a:r>
            <a:endParaRPr lang="zh-CN" altLang="en-US" sz="3200" dirty="0" smtClean="0">
              <a:effectLst>
                <a:outerShdw blurRad="38100" dist="19050" dir="2700000" algn="tl" rotWithShape="0">
                  <a:schemeClr val="dk1">
                    <a:alpha val="40000"/>
                  </a:schemeClr>
                </a:outerShdw>
              </a:effectLst>
              <a:latin typeface="+mn-ea"/>
              <a:sym typeface="+mn-ea"/>
            </a:endParaRPr>
          </a:p>
          <a:p>
            <a:pPr algn="l">
              <a:lnSpc>
                <a:spcPct val="130000"/>
              </a:lnSpc>
            </a:pPr>
            <a:endParaRPr lang="zh-CN" altLang="en-US" sz="3200" dirty="0" smtClean="0">
              <a:effectLst>
                <a:outerShdw blurRad="38100" dist="19050" dir="2700000" algn="tl" rotWithShape="0">
                  <a:schemeClr val="dk1">
                    <a:alpha val="40000"/>
                  </a:schemeClr>
                </a:outerShdw>
              </a:effectLst>
              <a:latin typeface="+mn-ea"/>
              <a:sym typeface="+mn-ea"/>
            </a:endParaRPr>
          </a:p>
        </p:txBody>
      </p:sp>
      <p:graphicFrame>
        <p:nvGraphicFramePr>
          <p:cNvPr id="0" name="表格 -1"/>
          <p:cNvGraphicFramePr/>
          <p:nvPr/>
        </p:nvGraphicFramePr>
        <p:xfrm>
          <a:off x="1929130" y="4001770"/>
          <a:ext cx="9305290" cy="2650490"/>
        </p:xfrm>
        <a:graphic>
          <a:graphicData uri="http://schemas.openxmlformats.org/drawingml/2006/table">
            <a:tbl>
              <a:tblPr firstRow="1" bandRow="1">
                <a:tableStyleId>{5940675A-B579-460E-94D1-54222C63F5DA}</a:tableStyleId>
              </a:tblPr>
              <a:tblGrid>
                <a:gridCol w="2325370"/>
                <a:gridCol w="2326005"/>
                <a:gridCol w="1757680"/>
                <a:gridCol w="2896235"/>
              </a:tblGrid>
              <a:tr h="455930">
                <a:tc>
                  <a:txBody>
                    <a:bodyPr/>
                    <a:p>
                      <a:pPr marL="0" indent="0" algn="l">
                        <a:buNone/>
                      </a:pPr>
                      <a:r>
                        <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责任人</a:t>
                      </a:r>
                      <a:endPar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职位</a:t>
                      </a:r>
                      <a:endPar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电话</a:t>
                      </a:r>
                      <a:endPar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邮箱</a:t>
                      </a:r>
                      <a:endPar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45593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许佳俊</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项目经理</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15858259121</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31501308@stu.zucc.edu.cn</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5593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何宇晨</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项目成员</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17774009548</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31501297@stu.zucc.edu.cn</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55930">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徐柯杰</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项目成员</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18257428287</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31501307@stu.zucc.edu.cn</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ppt_x"/>
                                          </p:val>
                                        </p:tav>
                                        <p:tav tm="100000">
                                          <p:val>
                                            <p:strVal val="#ppt_x"/>
                                          </p:val>
                                        </p:tav>
                                      </p:tavLst>
                                    </p:anim>
                                    <p:anim calcmode="lin" valueType="num">
                                      <p:cBhvr additive="base">
                                        <p:cTn id="8" dur="500" fill="hold"/>
                                        <p:tgtEl>
                                          <p:spTgt spid="46"/>
                                        </p:tgtEl>
                                        <p:attrNameLst>
                                          <p:attrName>ppt_y</p:attrName>
                                        </p:attrNameLst>
                                      </p:cBhvr>
                                      <p:tavLst>
                                        <p:tav tm="0">
                                          <p:val>
                                            <p:strVal val="1+#ppt_h/2"/>
                                          </p:val>
                                        </p:tav>
                                        <p:tav tm="100000">
                                          <p:val>
                                            <p:strVal val="#ppt_y"/>
                                          </p:val>
                                        </p:tav>
                                      </p:tavLst>
                                    </p:anim>
                                  </p:childTnLst>
                                </p:cTn>
                              </p:par>
                              <p:par>
                                <p:cTn id="9" presetID="2" presetClass="entr" presetSubtype="4" decel="50000" fill="hold" nodeType="withEffect">
                                  <p:stCondLst>
                                    <p:cond delay="500"/>
                                  </p:stCondLst>
                                  <p:childTnLst>
                                    <p:set>
                                      <p:cBhvr>
                                        <p:cTn id="10" dur="1" fill="hold">
                                          <p:stCondLst>
                                            <p:cond delay="0"/>
                                          </p:stCondLst>
                                        </p:cTn>
                                        <p:tgtEl>
                                          <p:spTgt spid="40"/>
                                        </p:tgtEl>
                                        <p:attrNameLst>
                                          <p:attrName>style.visibility</p:attrName>
                                        </p:attrNameLst>
                                      </p:cBhvr>
                                      <p:to>
                                        <p:strVal val="visible"/>
                                      </p:to>
                                    </p:set>
                                    <p:anim calcmode="lin" valueType="num">
                                      <p:cBhvr additive="base">
                                        <p:cTn id="11" dur="500" fill="hold"/>
                                        <p:tgtEl>
                                          <p:spTgt spid="40"/>
                                        </p:tgtEl>
                                        <p:attrNameLst>
                                          <p:attrName>ppt_x</p:attrName>
                                        </p:attrNameLst>
                                      </p:cBhvr>
                                      <p:tavLst>
                                        <p:tav tm="0">
                                          <p:val>
                                            <p:strVal val="#ppt_x"/>
                                          </p:val>
                                        </p:tav>
                                        <p:tav tm="100000">
                                          <p:val>
                                            <p:strVal val="#ppt_x"/>
                                          </p:val>
                                        </p:tav>
                                      </p:tavLst>
                                    </p:anim>
                                    <p:anim calcmode="lin" valueType="num">
                                      <p:cBhvr additive="base">
                                        <p:cTn id="12" dur="500" fill="hold"/>
                                        <p:tgtEl>
                                          <p:spTgt spid="40"/>
                                        </p:tgtEl>
                                        <p:attrNameLst>
                                          <p:attrName>ppt_y</p:attrName>
                                        </p:attrNameLst>
                                      </p:cBhvr>
                                      <p:tavLst>
                                        <p:tav tm="0">
                                          <p:val>
                                            <p:strVal val="1+#ppt_h/2"/>
                                          </p:val>
                                        </p:tav>
                                        <p:tav tm="100000">
                                          <p:val>
                                            <p:strVal val="#ppt_y"/>
                                          </p:val>
                                        </p:tav>
                                      </p:tavLst>
                                    </p:anim>
                                  </p:childTnLst>
                                </p:cTn>
                              </p:par>
                              <p:par>
                                <p:cTn id="13" presetID="2" presetClass="entr" presetSubtype="4" decel="5000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16200000" flipH="1" flipV="1">
            <a:off x="1781823" y="-1781528"/>
            <a:ext cx="872830" cy="4436476"/>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5400000" flipV="1">
            <a:off x="9537000" y="-1781875"/>
            <a:ext cx="874800" cy="4435200"/>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产品</a:t>
            </a:r>
            <a:endParaRPr lang="zh-CN" altLang="en-US" sz="4400" dirty="0" smtClean="0">
              <a:solidFill>
                <a:srgbClr val="595959"/>
              </a:solidFill>
              <a:latin typeface="+mj-ea"/>
              <a:ea typeface="+mj-ea"/>
            </a:endParaRPr>
          </a:p>
        </p:txBody>
      </p:sp>
      <p:grpSp>
        <p:nvGrpSpPr>
          <p:cNvPr id="63" name="组合 62"/>
          <p:cNvGrpSpPr/>
          <p:nvPr/>
        </p:nvGrpSpPr>
        <p:grpSpPr>
          <a:xfrm>
            <a:off x="10450830" y="1344930"/>
            <a:ext cx="1165860" cy="1329690"/>
            <a:chOff x="2124455" y="3164311"/>
            <a:chExt cx="348828" cy="472326"/>
          </a:xfrm>
        </p:grpSpPr>
        <p:sp>
          <p:nvSpPr>
            <p:cNvPr id="64" name="Oval 54"/>
            <p:cNvSpPr>
              <a:spLocks noChangeArrowheads="1"/>
            </p:cNvSpPr>
            <p:nvPr/>
          </p:nvSpPr>
          <p:spPr bwMode="auto">
            <a:xfrm>
              <a:off x="2247953" y="3287809"/>
              <a:ext cx="101832" cy="101832"/>
            </a:xfrm>
            <a:prstGeom prst="ellipse">
              <a:avLst/>
            </a:prstGeom>
            <a:noFill/>
            <a:ln w="30163" cap="rnd">
              <a:solidFill>
                <a:srgbClr val="D8494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5" name="Freeform 55"/>
            <p:cNvSpPr/>
            <p:nvPr/>
          </p:nvSpPr>
          <p:spPr bwMode="auto">
            <a:xfrm>
              <a:off x="2124455" y="3164311"/>
              <a:ext cx="348828" cy="472326"/>
            </a:xfrm>
            <a:custGeom>
              <a:avLst/>
              <a:gdLst>
                <a:gd name="T0" fmla="*/ 97 w 136"/>
                <a:gd name="T1" fmla="*/ 129 h 184"/>
                <a:gd name="T2" fmla="*/ 68 w 136"/>
                <a:gd name="T3" fmla="*/ 184 h 184"/>
                <a:gd name="T4" fmla="*/ 40 w 136"/>
                <a:gd name="T5" fmla="*/ 129 h 184"/>
                <a:gd name="T6" fmla="*/ 0 w 136"/>
                <a:gd name="T7" fmla="*/ 68 h 184"/>
                <a:gd name="T8" fmla="*/ 68 w 136"/>
                <a:gd name="T9" fmla="*/ 0 h 184"/>
                <a:gd name="T10" fmla="*/ 136 w 136"/>
                <a:gd name="T11" fmla="*/ 68 h 184"/>
                <a:gd name="T12" fmla="*/ 97 w 136"/>
                <a:gd name="T13" fmla="*/ 129 h 184"/>
              </a:gdLst>
              <a:ahLst/>
              <a:cxnLst>
                <a:cxn ang="0">
                  <a:pos x="T0" y="T1"/>
                </a:cxn>
                <a:cxn ang="0">
                  <a:pos x="T2" y="T3"/>
                </a:cxn>
                <a:cxn ang="0">
                  <a:pos x="T4" y="T5"/>
                </a:cxn>
                <a:cxn ang="0">
                  <a:pos x="T6" y="T7"/>
                </a:cxn>
                <a:cxn ang="0">
                  <a:pos x="T8" y="T9"/>
                </a:cxn>
                <a:cxn ang="0">
                  <a:pos x="T10" y="T11"/>
                </a:cxn>
                <a:cxn ang="0">
                  <a:pos x="T12" y="T13"/>
                </a:cxn>
              </a:cxnLst>
              <a:rect l="0" t="0" r="r" b="b"/>
              <a:pathLst>
                <a:path w="136" h="184">
                  <a:moveTo>
                    <a:pt x="97" y="129"/>
                  </a:moveTo>
                  <a:cubicBezTo>
                    <a:pt x="68" y="184"/>
                    <a:pt x="68" y="184"/>
                    <a:pt x="68" y="184"/>
                  </a:cubicBezTo>
                  <a:cubicBezTo>
                    <a:pt x="40" y="129"/>
                    <a:pt x="40" y="129"/>
                    <a:pt x="40" y="129"/>
                  </a:cubicBezTo>
                  <a:cubicBezTo>
                    <a:pt x="16" y="119"/>
                    <a:pt x="0" y="95"/>
                    <a:pt x="0" y="68"/>
                  </a:cubicBezTo>
                  <a:cubicBezTo>
                    <a:pt x="0" y="30"/>
                    <a:pt x="31" y="0"/>
                    <a:pt x="68" y="0"/>
                  </a:cubicBezTo>
                  <a:cubicBezTo>
                    <a:pt x="106" y="0"/>
                    <a:pt x="136" y="30"/>
                    <a:pt x="136" y="68"/>
                  </a:cubicBezTo>
                  <a:cubicBezTo>
                    <a:pt x="136" y="95"/>
                    <a:pt x="120" y="119"/>
                    <a:pt x="97" y="129"/>
                  </a:cubicBezTo>
                  <a:close/>
                </a:path>
              </a:pathLst>
            </a:custGeom>
            <a:noFill/>
            <a:ln w="30163" cap="rnd">
              <a:solidFill>
                <a:srgbClr val="D8494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aphicFrame>
        <p:nvGraphicFramePr>
          <p:cNvPr id="5" name="表格 4"/>
          <p:cNvGraphicFramePr/>
          <p:nvPr/>
        </p:nvGraphicFramePr>
        <p:xfrm>
          <a:off x="1638935" y="1826260"/>
          <a:ext cx="4963160" cy="1463040"/>
        </p:xfrm>
        <a:graphic>
          <a:graphicData uri="http://schemas.openxmlformats.org/drawingml/2006/table">
            <a:tbl>
              <a:tblPr firstRow="1" bandRow="1">
                <a:tableStyleId>{5940675A-B579-460E-94D1-54222C63F5DA}</a:tableStyleId>
              </a:tblPr>
              <a:tblGrid>
                <a:gridCol w="1578610"/>
                <a:gridCol w="3384550"/>
              </a:tblGrid>
              <a:tr h="190500">
                <a:tc>
                  <a:txBody>
                    <a:bodyPr/>
                    <a:p>
                      <a:pPr marL="0" indent="0" algn="l">
                        <a:buNone/>
                      </a:pPr>
                      <a:r>
                        <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名称</a:t>
                      </a:r>
                      <a:endPar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联盟消消乐</a:t>
                      </a:r>
                      <a:endPar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90500">
                <a:tc>
                  <a:txBody>
                    <a:bodyPr/>
                    <a:p>
                      <a:pPr marL="0" indent="0" algn="l">
                        <a:buNone/>
                      </a:pPr>
                      <a:r>
                        <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所用</a:t>
                      </a:r>
                      <a:r>
                        <a:rPr lang="zh-CN" altLang="en-US" sz="2400" b="0">
                          <a:solidFill>
                            <a:schemeClr val="tx1"/>
                          </a:solidFill>
                          <a:highlight>
                            <a:srgbClr val="D7D7D7"/>
                          </a:highlight>
                          <a:uFillTx/>
                          <a:latin typeface="Calibri" panose="020F0502020204030204" charset="0"/>
                          <a:ea typeface="Calibri" panose="020F0502020204030204" charset="0"/>
                          <a:cs typeface="Calibri" panose="020F0502020204030204" charset="0"/>
                        </a:rPr>
                        <a:t>编程语言</a:t>
                      </a:r>
                      <a:endParaRPr lang="zh-CN" altLang="en-US" sz="2400" b="0">
                        <a:solidFill>
                          <a:schemeClr val="tx1"/>
                        </a:solidFill>
                        <a:highlight>
                          <a:srgbClr val="D7D7D7"/>
                        </a:highlight>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en-US" altLang="zh-CN" sz="2400" b="0">
                          <a:solidFill>
                            <a:schemeClr val="tx1"/>
                          </a:solidFill>
                          <a:uFillTx/>
                          <a:latin typeface="Calibri" panose="020F0502020204030204" charset="0"/>
                          <a:ea typeface="Calibri" panose="020F0502020204030204" charset="0"/>
                          <a:cs typeface="Calibri" panose="020F0502020204030204" charset="0"/>
                        </a:rPr>
                        <a:t>JAVA</a:t>
                      </a:r>
                      <a:endParaRPr lang="en-US" altLang="zh-CN" sz="24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90500">
                <a:tc>
                  <a:txBody>
                    <a:bodyPr/>
                    <a:p>
                      <a:pPr marL="0" indent="0" algn="l">
                        <a:buNone/>
                      </a:pPr>
                      <a:r>
                        <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开发平台</a:t>
                      </a:r>
                      <a:endParaRPr lang="zh-CN" altLang="en-US" sz="24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Eclipse</a:t>
                      </a:r>
                      <a:r>
                        <a:rPr lang="zh-CN" altLang="en-US"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rPr>
                        <a:t>Unity</a:t>
                      </a:r>
                      <a:endParaRPr lang="en-US" altLang="zh-CN" sz="24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6" name="文本框 5"/>
          <p:cNvSpPr txBox="1"/>
          <p:nvPr/>
        </p:nvSpPr>
        <p:spPr>
          <a:xfrm>
            <a:off x="1638935" y="1101090"/>
            <a:ext cx="3975100" cy="725170"/>
          </a:xfrm>
          <a:prstGeom prst="rect">
            <a:avLst/>
          </a:prstGeom>
          <a:noFill/>
        </p:spPr>
        <p:txBody>
          <a:bodyPr wrap="square" rtlCol="0">
            <a:spAutoFit/>
          </a:bodyPr>
          <a:p>
            <a:pPr algn="l">
              <a:lnSpc>
                <a:spcPct val="130000"/>
              </a:lnSpc>
            </a:pPr>
            <a:r>
              <a:rPr lang="zh-CN" altLang="en-US" sz="3200" dirty="0" smtClean="0">
                <a:effectLst>
                  <a:outerShdw blurRad="38100" dist="19050" dir="2700000" algn="tl" rotWithShape="0">
                    <a:schemeClr val="dk1">
                      <a:alpha val="40000"/>
                    </a:schemeClr>
                  </a:outerShdw>
                </a:effectLst>
                <a:latin typeface="+mn-ea"/>
                <a:sym typeface="+mn-ea"/>
              </a:rPr>
              <a:t>程序</a:t>
            </a:r>
            <a:endParaRPr lang="zh-CN" altLang="en-US" sz="3200" dirty="0" smtClean="0">
              <a:effectLst>
                <a:outerShdw blurRad="38100" dist="19050" dir="2700000" algn="tl" rotWithShape="0">
                  <a:schemeClr val="dk1">
                    <a:alpha val="40000"/>
                  </a:schemeClr>
                </a:outerShdw>
              </a:effectLst>
              <a:latin typeface="+mn-ea"/>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1000"/>
                                  </p:stCondLst>
                                  <p:childTnLst>
                                    <p:set>
                                      <p:cBhvr>
                                        <p:cTn id="6" dur="1" fill="hold">
                                          <p:stCondLst>
                                            <p:cond delay="0"/>
                                          </p:stCondLst>
                                        </p:cTn>
                                        <p:tgtEl>
                                          <p:spTgt spid="63"/>
                                        </p:tgtEl>
                                        <p:attrNameLst>
                                          <p:attrName>style.visibility</p:attrName>
                                        </p:attrNameLst>
                                      </p:cBhvr>
                                      <p:to>
                                        <p:strVal val="visible"/>
                                      </p:to>
                                    </p:set>
                                    <p:anim calcmode="lin" valueType="num">
                                      <p:cBhvr additive="base">
                                        <p:cTn id="7" dur="500" fill="hold"/>
                                        <p:tgtEl>
                                          <p:spTgt spid="63"/>
                                        </p:tgtEl>
                                        <p:attrNameLst>
                                          <p:attrName>ppt_x</p:attrName>
                                        </p:attrNameLst>
                                      </p:cBhvr>
                                      <p:tavLst>
                                        <p:tav tm="0">
                                          <p:val>
                                            <p:strVal val="#ppt_x"/>
                                          </p:val>
                                        </p:tav>
                                        <p:tav tm="100000">
                                          <p:val>
                                            <p:strVal val="#ppt_x"/>
                                          </p:val>
                                        </p:tav>
                                      </p:tavLst>
                                    </p:anim>
                                    <p:anim calcmode="lin" valueType="num">
                                      <p:cBhvr additive="base">
                                        <p:cTn id="8" dur="500" fill="hold"/>
                                        <p:tgtEl>
                                          <p:spTgt spid="63"/>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16200000" flipH="1" flipV="1">
            <a:off x="1781823" y="-1781528"/>
            <a:ext cx="872830" cy="4436476"/>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5400000" flipV="1">
            <a:off x="9537000" y="-1781875"/>
            <a:ext cx="874800" cy="4435200"/>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产品</a:t>
            </a:r>
            <a:endParaRPr lang="zh-CN" altLang="en-US" sz="4400" dirty="0" smtClean="0">
              <a:solidFill>
                <a:srgbClr val="595959"/>
              </a:solidFill>
              <a:latin typeface="+mj-ea"/>
              <a:ea typeface="+mj-ea"/>
            </a:endParaRPr>
          </a:p>
        </p:txBody>
      </p:sp>
      <p:grpSp>
        <p:nvGrpSpPr>
          <p:cNvPr id="63" name="组合 62"/>
          <p:cNvGrpSpPr/>
          <p:nvPr/>
        </p:nvGrpSpPr>
        <p:grpSpPr>
          <a:xfrm>
            <a:off x="10450830" y="1344930"/>
            <a:ext cx="1165860" cy="1329690"/>
            <a:chOff x="2124455" y="3164311"/>
            <a:chExt cx="348828" cy="472326"/>
          </a:xfrm>
        </p:grpSpPr>
        <p:sp>
          <p:nvSpPr>
            <p:cNvPr id="64" name="Oval 54"/>
            <p:cNvSpPr>
              <a:spLocks noChangeArrowheads="1"/>
            </p:cNvSpPr>
            <p:nvPr/>
          </p:nvSpPr>
          <p:spPr bwMode="auto">
            <a:xfrm>
              <a:off x="2247953" y="3287809"/>
              <a:ext cx="101832" cy="101832"/>
            </a:xfrm>
            <a:prstGeom prst="ellipse">
              <a:avLst/>
            </a:prstGeom>
            <a:noFill/>
            <a:ln w="30163" cap="rnd">
              <a:solidFill>
                <a:srgbClr val="D8494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5" name="Freeform 55"/>
            <p:cNvSpPr/>
            <p:nvPr/>
          </p:nvSpPr>
          <p:spPr bwMode="auto">
            <a:xfrm>
              <a:off x="2124455" y="3164311"/>
              <a:ext cx="348828" cy="472326"/>
            </a:xfrm>
            <a:custGeom>
              <a:avLst/>
              <a:gdLst>
                <a:gd name="T0" fmla="*/ 97 w 136"/>
                <a:gd name="T1" fmla="*/ 129 h 184"/>
                <a:gd name="T2" fmla="*/ 68 w 136"/>
                <a:gd name="T3" fmla="*/ 184 h 184"/>
                <a:gd name="T4" fmla="*/ 40 w 136"/>
                <a:gd name="T5" fmla="*/ 129 h 184"/>
                <a:gd name="T6" fmla="*/ 0 w 136"/>
                <a:gd name="T7" fmla="*/ 68 h 184"/>
                <a:gd name="T8" fmla="*/ 68 w 136"/>
                <a:gd name="T9" fmla="*/ 0 h 184"/>
                <a:gd name="T10" fmla="*/ 136 w 136"/>
                <a:gd name="T11" fmla="*/ 68 h 184"/>
                <a:gd name="T12" fmla="*/ 97 w 136"/>
                <a:gd name="T13" fmla="*/ 129 h 184"/>
              </a:gdLst>
              <a:ahLst/>
              <a:cxnLst>
                <a:cxn ang="0">
                  <a:pos x="T0" y="T1"/>
                </a:cxn>
                <a:cxn ang="0">
                  <a:pos x="T2" y="T3"/>
                </a:cxn>
                <a:cxn ang="0">
                  <a:pos x="T4" y="T5"/>
                </a:cxn>
                <a:cxn ang="0">
                  <a:pos x="T6" y="T7"/>
                </a:cxn>
                <a:cxn ang="0">
                  <a:pos x="T8" y="T9"/>
                </a:cxn>
                <a:cxn ang="0">
                  <a:pos x="T10" y="T11"/>
                </a:cxn>
                <a:cxn ang="0">
                  <a:pos x="T12" y="T13"/>
                </a:cxn>
              </a:cxnLst>
              <a:rect l="0" t="0" r="r" b="b"/>
              <a:pathLst>
                <a:path w="136" h="184">
                  <a:moveTo>
                    <a:pt x="97" y="129"/>
                  </a:moveTo>
                  <a:cubicBezTo>
                    <a:pt x="68" y="184"/>
                    <a:pt x="68" y="184"/>
                    <a:pt x="68" y="184"/>
                  </a:cubicBezTo>
                  <a:cubicBezTo>
                    <a:pt x="40" y="129"/>
                    <a:pt x="40" y="129"/>
                    <a:pt x="40" y="129"/>
                  </a:cubicBezTo>
                  <a:cubicBezTo>
                    <a:pt x="16" y="119"/>
                    <a:pt x="0" y="95"/>
                    <a:pt x="0" y="68"/>
                  </a:cubicBezTo>
                  <a:cubicBezTo>
                    <a:pt x="0" y="30"/>
                    <a:pt x="31" y="0"/>
                    <a:pt x="68" y="0"/>
                  </a:cubicBezTo>
                  <a:cubicBezTo>
                    <a:pt x="106" y="0"/>
                    <a:pt x="136" y="30"/>
                    <a:pt x="136" y="68"/>
                  </a:cubicBezTo>
                  <a:cubicBezTo>
                    <a:pt x="136" y="95"/>
                    <a:pt x="120" y="119"/>
                    <a:pt x="97" y="129"/>
                  </a:cubicBezTo>
                  <a:close/>
                </a:path>
              </a:pathLst>
            </a:custGeom>
            <a:noFill/>
            <a:ln w="30163" cap="rnd">
              <a:solidFill>
                <a:srgbClr val="D8494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sp>
        <p:nvSpPr>
          <p:cNvPr id="7" name="文本框 6"/>
          <p:cNvSpPr txBox="1"/>
          <p:nvPr/>
        </p:nvSpPr>
        <p:spPr>
          <a:xfrm>
            <a:off x="1204595" y="873125"/>
            <a:ext cx="3975100" cy="725170"/>
          </a:xfrm>
          <a:prstGeom prst="rect">
            <a:avLst/>
          </a:prstGeom>
          <a:noFill/>
        </p:spPr>
        <p:txBody>
          <a:bodyPr wrap="square" rtlCol="0">
            <a:spAutoFit/>
          </a:bodyPr>
          <a:p>
            <a:pPr algn="l">
              <a:lnSpc>
                <a:spcPct val="130000"/>
              </a:lnSpc>
            </a:pPr>
            <a:r>
              <a:rPr lang="zh-CN" altLang="en-US" sz="3200" dirty="0" smtClean="0">
                <a:effectLst>
                  <a:outerShdw blurRad="38100" dist="19050" dir="2700000" algn="tl" rotWithShape="0">
                    <a:schemeClr val="dk1">
                      <a:alpha val="40000"/>
                    </a:schemeClr>
                  </a:outerShdw>
                </a:effectLst>
                <a:latin typeface="+mn-ea"/>
                <a:sym typeface="+mn-ea"/>
              </a:rPr>
              <a:t>文件</a:t>
            </a:r>
            <a:endParaRPr lang="zh-CN" altLang="en-US" sz="3200" dirty="0" smtClean="0">
              <a:effectLst>
                <a:outerShdw blurRad="38100" dist="19050" dir="2700000" algn="tl" rotWithShape="0">
                  <a:schemeClr val="dk1">
                    <a:alpha val="40000"/>
                  </a:schemeClr>
                </a:outerShdw>
              </a:effectLst>
              <a:latin typeface="+mn-ea"/>
              <a:sym typeface="+mn-ea"/>
            </a:endParaRPr>
          </a:p>
        </p:txBody>
      </p:sp>
      <p:graphicFrame>
        <p:nvGraphicFramePr>
          <p:cNvPr id="8" name="表格 7"/>
          <p:cNvGraphicFramePr/>
          <p:nvPr/>
        </p:nvGraphicFramePr>
        <p:xfrm>
          <a:off x="1204595" y="1511300"/>
          <a:ext cx="7650480" cy="5852160"/>
        </p:xfrm>
        <a:graphic>
          <a:graphicData uri="http://schemas.openxmlformats.org/drawingml/2006/table">
            <a:tbl>
              <a:tblPr firstRow="1" bandRow="1">
                <a:tableStyleId>{5940675A-B579-460E-94D1-54222C63F5DA}</a:tableStyleId>
              </a:tblPr>
              <a:tblGrid>
                <a:gridCol w="1014095"/>
                <a:gridCol w="3965575"/>
                <a:gridCol w="968375"/>
                <a:gridCol w="1702435"/>
              </a:tblGrid>
              <a:tr h="0">
                <a:tc>
                  <a:txBody>
                    <a:bodyPr/>
                    <a:p>
                      <a:pPr marL="0" indent="0" algn="l">
                        <a:buNone/>
                      </a:pPr>
                      <a:r>
                        <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编号</a:t>
                      </a:r>
                      <a:endPar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名称</a:t>
                      </a:r>
                      <a:endPar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形式</a:t>
                      </a:r>
                      <a:endPar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p>
                      <a:pPr marL="0" indent="0" algn="l">
                        <a:buNone/>
                      </a:pPr>
                      <a:r>
                        <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rPr>
                        <a:t>介质</a:t>
                      </a:r>
                      <a:endParaRPr lang="zh-CN" altLang="en-US" sz="2000" b="0">
                        <a:solidFill>
                          <a:schemeClr val="tx1"/>
                        </a:solidFill>
                        <a:highlight>
                          <a:srgbClr val="D7D7D7"/>
                        </a:highlight>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项目可行性报告</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2</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项目总体</a:t>
                      </a:r>
                      <a:r>
                        <a:rPr lang="zh-CN" altLang="en-US" sz="2000" b="0">
                          <a:solidFill>
                            <a:schemeClr val="tx1"/>
                          </a:solidFill>
                          <a:uFillTx/>
                          <a:latin typeface="Calibri" panose="020F0502020204030204" charset="0"/>
                          <a:ea typeface="Calibri" panose="020F0502020204030204" charset="0"/>
                          <a:cs typeface="Calibri" panose="020F0502020204030204" charset="0"/>
                        </a:rPr>
                        <a:t>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3</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项目章程</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576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4</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需求工程计划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5</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《QA</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6</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需求开发计划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7</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需求变更控制文档</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8</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9</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系统设计计划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10</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编码与系统实现计划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11</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测试计划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12</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工程部署计划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13</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培训计划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14</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系统维护计划</a:t>
                      </a: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23520">
                <a:tc>
                  <a:txBody>
                    <a:bodyPr/>
                    <a:p>
                      <a:pPr marL="0" indent="0" algn="l">
                        <a:buNone/>
                      </a:pPr>
                      <a:r>
                        <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15</a:t>
                      </a:r>
                      <a:endParaRPr lang="en-US" altLang="zh-CN"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项目</a:t>
                      </a:r>
                      <a:r>
                        <a:rPr lang="zh-CN" altLang="en-US" sz="2000" b="0">
                          <a:solidFill>
                            <a:schemeClr val="tx1"/>
                          </a:solidFill>
                          <a:uFillTx/>
                          <a:latin typeface="Calibri" panose="020F0502020204030204" charset="0"/>
                          <a:ea typeface="Calibri" panose="020F0502020204030204" charset="0"/>
                          <a:cs typeface="Calibri" panose="020F0502020204030204" charset="0"/>
                        </a:rPr>
                        <a:t>总结报告</a:t>
                      </a:r>
                      <a:endParaRPr lang="zh-CN" altLang="en-US" sz="2000" b="0">
                        <a:solidFill>
                          <a:schemeClr val="tx1"/>
                        </a:solidFill>
                        <a:uFillTx/>
                        <a:latin typeface="Calibri" panose="020F0502020204030204" charset="0"/>
                        <a:ea typeface="Calibri" panose="020F0502020204030204" charset="0"/>
                        <a:cs typeface="Calibri" panose="020F0502020204030204" charset="0"/>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文档</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rPr>
                        <a:t>电子</a:t>
                      </a:r>
                      <a:endParaRPr lang="zh-CN" altLang="en-US" sz="20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1000"/>
                                  </p:stCondLst>
                                  <p:childTnLst>
                                    <p:set>
                                      <p:cBhvr>
                                        <p:cTn id="6" dur="1" fill="hold">
                                          <p:stCondLst>
                                            <p:cond delay="0"/>
                                          </p:stCondLst>
                                        </p:cTn>
                                        <p:tgtEl>
                                          <p:spTgt spid="63"/>
                                        </p:tgtEl>
                                        <p:attrNameLst>
                                          <p:attrName>style.visibility</p:attrName>
                                        </p:attrNameLst>
                                      </p:cBhvr>
                                      <p:to>
                                        <p:strVal val="visible"/>
                                      </p:to>
                                    </p:set>
                                    <p:anim calcmode="lin" valueType="num">
                                      <p:cBhvr additive="base">
                                        <p:cTn id="7" dur="500" fill="hold"/>
                                        <p:tgtEl>
                                          <p:spTgt spid="63"/>
                                        </p:tgtEl>
                                        <p:attrNameLst>
                                          <p:attrName>ppt_x</p:attrName>
                                        </p:attrNameLst>
                                      </p:cBhvr>
                                      <p:tavLst>
                                        <p:tav tm="0">
                                          <p:val>
                                            <p:strVal val="#ppt_x"/>
                                          </p:val>
                                        </p:tav>
                                        <p:tav tm="100000">
                                          <p:val>
                                            <p:strVal val="#ppt_x"/>
                                          </p:val>
                                        </p:tav>
                                      </p:tavLst>
                                    </p:anim>
                                    <p:anim calcmode="lin" valueType="num">
                                      <p:cBhvr additive="base">
                                        <p:cTn id="8" dur="500" fill="hold"/>
                                        <p:tgtEl>
                                          <p:spTgt spid="63"/>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16200000" flipH="1" flipV="1">
            <a:off x="1781823" y="-1781528"/>
            <a:ext cx="872830" cy="4436476"/>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5400000" flipV="1">
            <a:off x="9537000" y="-1781875"/>
            <a:ext cx="874800" cy="4435200"/>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验收标准</a:t>
            </a:r>
            <a:endParaRPr lang="zh-CN" altLang="en-US" sz="4400" dirty="0" smtClean="0">
              <a:solidFill>
                <a:srgbClr val="595959"/>
              </a:solidFill>
              <a:latin typeface="+mj-ea"/>
              <a:ea typeface="+mj-ea"/>
            </a:endParaRPr>
          </a:p>
        </p:txBody>
      </p:sp>
      <p:grpSp>
        <p:nvGrpSpPr>
          <p:cNvPr id="66" name="组合 65"/>
          <p:cNvGrpSpPr/>
          <p:nvPr/>
        </p:nvGrpSpPr>
        <p:grpSpPr>
          <a:xfrm>
            <a:off x="10816590" y="1353820"/>
            <a:ext cx="911860" cy="1125220"/>
            <a:chOff x="3272771" y="3164311"/>
            <a:chExt cx="472326" cy="472326"/>
          </a:xfrm>
        </p:grpSpPr>
        <p:sp>
          <p:nvSpPr>
            <p:cNvPr id="67" name="Oval 60"/>
            <p:cNvSpPr>
              <a:spLocks noChangeArrowheads="1"/>
            </p:cNvSpPr>
            <p:nvPr/>
          </p:nvSpPr>
          <p:spPr bwMode="auto">
            <a:xfrm>
              <a:off x="3272771" y="3164311"/>
              <a:ext cx="472326" cy="472326"/>
            </a:xfrm>
            <a:prstGeom prst="ellipse">
              <a:avLst/>
            </a:pr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8" name="Oval 61"/>
            <p:cNvSpPr>
              <a:spLocks noChangeArrowheads="1"/>
            </p:cNvSpPr>
            <p:nvPr/>
          </p:nvSpPr>
          <p:spPr bwMode="auto">
            <a:xfrm>
              <a:off x="3478602" y="3369058"/>
              <a:ext cx="61749" cy="61749"/>
            </a:xfrm>
            <a:prstGeom prst="ellipse">
              <a:avLst/>
            </a:pr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9" name="Oval 62"/>
            <p:cNvSpPr>
              <a:spLocks noChangeArrowheads="1"/>
            </p:cNvSpPr>
            <p:nvPr/>
          </p:nvSpPr>
          <p:spPr bwMode="auto">
            <a:xfrm>
              <a:off x="3416853" y="3451390"/>
              <a:ext cx="41166" cy="41166"/>
            </a:xfrm>
            <a:prstGeom prst="ellipse">
              <a:avLst/>
            </a:pr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0" name="Line 63"/>
            <p:cNvSpPr>
              <a:spLocks noChangeShapeType="1"/>
            </p:cNvSpPr>
            <p:nvPr/>
          </p:nvSpPr>
          <p:spPr bwMode="auto">
            <a:xfrm flipV="1">
              <a:off x="3531684" y="3287809"/>
              <a:ext cx="89915" cy="89915"/>
            </a:xfrm>
            <a:prstGeom prst="line">
              <a:avLst/>
            </a:prstGeom>
            <a:noFill/>
            <a:ln w="30163" cap="rnd">
              <a:solidFill>
                <a:srgbClr val="3EA9D3"/>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1" name="Line 64"/>
            <p:cNvSpPr>
              <a:spLocks noChangeShapeType="1"/>
            </p:cNvSpPr>
            <p:nvPr/>
          </p:nvSpPr>
          <p:spPr bwMode="auto">
            <a:xfrm flipV="1">
              <a:off x="3458019" y="3421057"/>
              <a:ext cx="30333" cy="30333"/>
            </a:xfrm>
            <a:prstGeom prst="line">
              <a:avLst/>
            </a:prstGeom>
            <a:noFill/>
            <a:ln w="30163" cap="rnd">
              <a:solidFill>
                <a:srgbClr val="3EA9D3"/>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2" name="Freeform 65"/>
            <p:cNvSpPr/>
            <p:nvPr/>
          </p:nvSpPr>
          <p:spPr bwMode="auto">
            <a:xfrm>
              <a:off x="3488352" y="3226060"/>
              <a:ext cx="41166" cy="20583"/>
            </a:xfrm>
            <a:custGeom>
              <a:avLst/>
              <a:gdLst>
                <a:gd name="T0" fmla="*/ 38 w 38"/>
                <a:gd name="T1" fmla="*/ 19 h 19"/>
                <a:gd name="T2" fmla="*/ 19 w 38"/>
                <a:gd name="T3" fmla="*/ 0 h 19"/>
                <a:gd name="T4" fmla="*/ 0 w 38"/>
                <a:gd name="T5" fmla="*/ 19 h 19"/>
              </a:gdLst>
              <a:ahLst/>
              <a:cxnLst>
                <a:cxn ang="0">
                  <a:pos x="T0" y="T1"/>
                </a:cxn>
                <a:cxn ang="0">
                  <a:pos x="T2" y="T3"/>
                </a:cxn>
                <a:cxn ang="0">
                  <a:pos x="T4" y="T5"/>
                </a:cxn>
              </a:cxnLst>
              <a:rect l="0" t="0" r="r" b="b"/>
              <a:pathLst>
                <a:path w="38" h="19">
                  <a:moveTo>
                    <a:pt x="38" y="19"/>
                  </a:moveTo>
                  <a:lnTo>
                    <a:pt x="19" y="0"/>
                  </a:lnTo>
                  <a:lnTo>
                    <a:pt x="0" y="19"/>
                  </a:lnTo>
                </a:path>
              </a:pathLst>
            </a:cu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3" name="Freeform 66"/>
            <p:cNvSpPr/>
            <p:nvPr/>
          </p:nvSpPr>
          <p:spPr bwMode="auto">
            <a:xfrm>
              <a:off x="3488352" y="3554305"/>
              <a:ext cx="41166" cy="20583"/>
            </a:xfrm>
            <a:custGeom>
              <a:avLst/>
              <a:gdLst>
                <a:gd name="T0" fmla="*/ 0 w 38"/>
                <a:gd name="T1" fmla="*/ 0 h 19"/>
                <a:gd name="T2" fmla="*/ 19 w 38"/>
                <a:gd name="T3" fmla="*/ 19 h 19"/>
                <a:gd name="T4" fmla="*/ 38 w 38"/>
                <a:gd name="T5" fmla="*/ 0 h 19"/>
              </a:gdLst>
              <a:ahLst/>
              <a:cxnLst>
                <a:cxn ang="0">
                  <a:pos x="T0" y="T1"/>
                </a:cxn>
                <a:cxn ang="0">
                  <a:pos x="T2" y="T3"/>
                </a:cxn>
                <a:cxn ang="0">
                  <a:pos x="T4" y="T5"/>
                </a:cxn>
              </a:cxnLst>
              <a:rect l="0" t="0" r="r" b="b"/>
              <a:pathLst>
                <a:path w="38" h="19">
                  <a:moveTo>
                    <a:pt x="0" y="0"/>
                  </a:moveTo>
                  <a:lnTo>
                    <a:pt x="19" y="19"/>
                  </a:lnTo>
                  <a:lnTo>
                    <a:pt x="38" y="0"/>
                  </a:lnTo>
                </a:path>
              </a:pathLst>
            </a:cu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4" name="Freeform 67"/>
            <p:cNvSpPr/>
            <p:nvPr/>
          </p:nvSpPr>
          <p:spPr bwMode="auto">
            <a:xfrm>
              <a:off x="3662766" y="3379891"/>
              <a:ext cx="20583" cy="41166"/>
            </a:xfrm>
            <a:custGeom>
              <a:avLst/>
              <a:gdLst>
                <a:gd name="T0" fmla="*/ 0 w 19"/>
                <a:gd name="T1" fmla="*/ 38 h 38"/>
                <a:gd name="T2" fmla="*/ 19 w 19"/>
                <a:gd name="T3" fmla="*/ 19 h 38"/>
                <a:gd name="T4" fmla="*/ 0 w 19"/>
                <a:gd name="T5" fmla="*/ 0 h 38"/>
              </a:gdLst>
              <a:ahLst/>
              <a:cxnLst>
                <a:cxn ang="0">
                  <a:pos x="T0" y="T1"/>
                </a:cxn>
                <a:cxn ang="0">
                  <a:pos x="T2" y="T3"/>
                </a:cxn>
                <a:cxn ang="0">
                  <a:pos x="T4" y="T5"/>
                </a:cxn>
              </a:cxnLst>
              <a:rect l="0" t="0" r="r" b="b"/>
              <a:pathLst>
                <a:path w="19" h="38">
                  <a:moveTo>
                    <a:pt x="0" y="38"/>
                  </a:moveTo>
                  <a:lnTo>
                    <a:pt x="19" y="19"/>
                  </a:lnTo>
                  <a:lnTo>
                    <a:pt x="0" y="0"/>
                  </a:lnTo>
                </a:path>
              </a:pathLst>
            </a:cu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5" name="Freeform 68"/>
            <p:cNvSpPr/>
            <p:nvPr/>
          </p:nvSpPr>
          <p:spPr bwMode="auto">
            <a:xfrm>
              <a:off x="3334521" y="3379891"/>
              <a:ext cx="20583" cy="41166"/>
            </a:xfrm>
            <a:custGeom>
              <a:avLst/>
              <a:gdLst>
                <a:gd name="T0" fmla="*/ 19 w 19"/>
                <a:gd name="T1" fmla="*/ 0 h 38"/>
                <a:gd name="T2" fmla="*/ 0 w 19"/>
                <a:gd name="T3" fmla="*/ 19 h 38"/>
                <a:gd name="T4" fmla="*/ 19 w 19"/>
                <a:gd name="T5" fmla="*/ 38 h 38"/>
              </a:gdLst>
              <a:ahLst/>
              <a:cxnLst>
                <a:cxn ang="0">
                  <a:pos x="T0" y="T1"/>
                </a:cxn>
                <a:cxn ang="0">
                  <a:pos x="T2" y="T3"/>
                </a:cxn>
                <a:cxn ang="0">
                  <a:pos x="T4" y="T5"/>
                </a:cxn>
              </a:cxnLst>
              <a:rect l="0" t="0" r="r" b="b"/>
              <a:pathLst>
                <a:path w="19" h="38">
                  <a:moveTo>
                    <a:pt x="19" y="0"/>
                  </a:moveTo>
                  <a:lnTo>
                    <a:pt x="0" y="19"/>
                  </a:lnTo>
                  <a:lnTo>
                    <a:pt x="19" y="38"/>
                  </a:lnTo>
                </a:path>
              </a:pathLst>
            </a:cu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sp>
        <p:nvSpPr>
          <p:cNvPr id="4" name="文本框 3"/>
          <p:cNvSpPr txBox="1"/>
          <p:nvPr/>
        </p:nvSpPr>
        <p:spPr>
          <a:xfrm>
            <a:off x="1204595" y="873125"/>
            <a:ext cx="3975100" cy="725170"/>
          </a:xfrm>
          <a:prstGeom prst="rect">
            <a:avLst/>
          </a:prstGeom>
          <a:noFill/>
        </p:spPr>
        <p:txBody>
          <a:bodyPr wrap="square" rtlCol="0">
            <a:spAutoFit/>
          </a:bodyPr>
          <a:p>
            <a:pPr algn="l">
              <a:lnSpc>
                <a:spcPct val="130000"/>
              </a:lnSpc>
            </a:pPr>
            <a:r>
              <a:rPr lang="zh-CN" altLang="en-US" sz="3200" dirty="0" smtClean="0">
                <a:effectLst>
                  <a:outerShdw blurRad="38100" dist="19050" dir="2700000" algn="tl" rotWithShape="0">
                    <a:schemeClr val="dk1">
                      <a:alpha val="40000"/>
                    </a:schemeClr>
                  </a:outerShdw>
                </a:effectLst>
                <a:latin typeface="+mn-ea"/>
                <a:sym typeface="+mn-ea"/>
              </a:rPr>
              <a:t>验收方式</a:t>
            </a:r>
            <a:endParaRPr lang="zh-CN" altLang="en-US" sz="3200" dirty="0" smtClean="0">
              <a:effectLst>
                <a:outerShdw blurRad="38100" dist="19050" dir="2700000" algn="tl" rotWithShape="0">
                  <a:schemeClr val="dk1">
                    <a:alpha val="40000"/>
                  </a:schemeClr>
                </a:outerShdw>
              </a:effectLst>
              <a:latin typeface="+mn-ea"/>
              <a:sym typeface="+mn-ea"/>
            </a:endParaRPr>
          </a:p>
        </p:txBody>
      </p:sp>
      <p:sp>
        <p:nvSpPr>
          <p:cNvPr id="5" name="文本框 4"/>
          <p:cNvSpPr txBox="1"/>
          <p:nvPr/>
        </p:nvSpPr>
        <p:spPr>
          <a:xfrm>
            <a:off x="1204595" y="1647825"/>
            <a:ext cx="7976870" cy="2626360"/>
          </a:xfrm>
          <a:prstGeom prst="rect">
            <a:avLst/>
          </a:prstGeom>
          <a:noFill/>
        </p:spPr>
        <p:txBody>
          <a:bodyPr wrap="square" rtlCol="0">
            <a:spAutoFit/>
          </a:bodyPr>
          <a:p>
            <a:pPr algn="l">
              <a:lnSpc>
                <a:spcPct val="130000"/>
              </a:lnSpc>
            </a:pPr>
            <a:r>
              <a:rPr lang="zh-CN" altLang="en-US" sz="3200" dirty="0" smtClean="0">
                <a:effectLst>
                  <a:outerShdw blurRad="38100" dist="19050" dir="2700000" algn="tl" rotWithShape="0">
                    <a:schemeClr val="dk1">
                      <a:alpha val="40000"/>
                    </a:schemeClr>
                  </a:outerShdw>
                </a:effectLst>
                <a:latin typeface="+mn-ea"/>
                <a:sym typeface="+mn-ea"/>
              </a:rPr>
              <a:t>项目组按计划完成项目，在指定电脑上打开相应文档，通过由杨枨老师及其他各位用户组成的验收人员根据项目组的答辩与评价和需求功能的实现情况进行验收评价。</a:t>
            </a:r>
            <a:endParaRPr lang="zh-CN" altLang="en-US" sz="3200" dirty="0" smtClean="0">
              <a:effectLst>
                <a:outerShdw blurRad="38100" dist="19050" dir="2700000" algn="tl" rotWithShape="0">
                  <a:schemeClr val="dk1">
                    <a:alpha val="40000"/>
                  </a:schemeClr>
                </a:outerShdw>
              </a:effectLst>
              <a:latin typeface="+mn-ea"/>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1500"/>
                                  </p:stCondLst>
                                  <p:childTnLst>
                                    <p:set>
                                      <p:cBhvr>
                                        <p:cTn id="6" dur="1" fill="hold">
                                          <p:stCondLst>
                                            <p:cond delay="0"/>
                                          </p:stCondLst>
                                        </p:cTn>
                                        <p:tgtEl>
                                          <p:spTgt spid="66"/>
                                        </p:tgtEl>
                                        <p:attrNameLst>
                                          <p:attrName>style.visibility</p:attrName>
                                        </p:attrNameLst>
                                      </p:cBhvr>
                                      <p:to>
                                        <p:strVal val="visible"/>
                                      </p:to>
                                    </p:set>
                                    <p:anim calcmode="lin" valueType="num">
                                      <p:cBhvr additive="base">
                                        <p:cTn id="7" dur="500" fill="hold"/>
                                        <p:tgtEl>
                                          <p:spTgt spid="66"/>
                                        </p:tgtEl>
                                        <p:attrNameLst>
                                          <p:attrName>ppt_x</p:attrName>
                                        </p:attrNameLst>
                                      </p:cBhvr>
                                      <p:tavLst>
                                        <p:tav tm="0">
                                          <p:val>
                                            <p:strVal val="#ppt_x"/>
                                          </p:val>
                                        </p:tav>
                                        <p:tav tm="100000">
                                          <p:val>
                                            <p:strVal val="#ppt_x"/>
                                          </p:val>
                                        </p:tav>
                                      </p:tavLst>
                                    </p:anim>
                                    <p:anim calcmode="lin" valueType="num">
                                      <p:cBhvr additive="base">
                                        <p:cTn id="8" dur="500" fill="hold"/>
                                        <p:tgtEl>
                                          <p:spTgt spid="66"/>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decel="5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16200000" flipH="1" flipV="1">
            <a:off x="1781823" y="-1781528"/>
            <a:ext cx="872830" cy="4436476"/>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5400000" flipV="1">
            <a:off x="9537000" y="-1781875"/>
            <a:ext cx="874800" cy="4435200"/>
          </a:xfrm>
          <a:prstGeom prst="triangle">
            <a:avLst/>
          </a:prstGeom>
          <a:solidFill>
            <a:srgbClr val="FAC9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325144" y="160888"/>
            <a:ext cx="3541713" cy="763905"/>
          </a:xfrm>
          <a:prstGeom prst="rect">
            <a:avLst/>
          </a:prstGeom>
          <a:noFill/>
        </p:spPr>
        <p:txBody>
          <a:bodyPr wrap="square" rtlCol="0">
            <a:spAutoFit/>
          </a:bodyPr>
          <a:lstStyle/>
          <a:p>
            <a:pPr algn="ctr"/>
            <a:r>
              <a:rPr lang="zh-CN" altLang="en-US" sz="4400" dirty="0" smtClean="0">
                <a:solidFill>
                  <a:srgbClr val="595959"/>
                </a:solidFill>
                <a:latin typeface="+mj-ea"/>
                <a:ea typeface="+mj-ea"/>
              </a:rPr>
              <a:t>验收标准</a:t>
            </a:r>
            <a:endParaRPr lang="zh-CN" altLang="en-US" sz="4400" dirty="0" smtClean="0">
              <a:solidFill>
                <a:srgbClr val="595959"/>
              </a:solidFill>
              <a:latin typeface="+mj-ea"/>
              <a:ea typeface="+mj-ea"/>
            </a:endParaRPr>
          </a:p>
        </p:txBody>
      </p:sp>
      <p:grpSp>
        <p:nvGrpSpPr>
          <p:cNvPr id="66" name="组合 65"/>
          <p:cNvGrpSpPr/>
          <p:nvPr/>
        </p:nvGrpSpPr>
        <p:grpSpPr>
          <a:xfrm>
            <a:off x="10816590" y="1353820"/>
            <a:ext cx="911860" cy="1125220"/>
            <a:chOff x="3272771" y="3164311"/>
            <a:chExt cx="472326" cy="472326"/>
          </a:xfrm>
        </p:grpSpPr>
        <p:sp>
          <p:nvSpPr>
            <p:cNvPr id="67" name="Oval 60"/>
            <p:cNvSpPr>
              <a:spLocks noChangeArrowheads="1"/>
            </p:cNvSpPr>
            <p:nvPr/>
          </p:nvSpPr>
          <p:spPr bwMode="auto">
            <a:xfrm>
              <a:off x="3272771" y="3164311"/>
              <a:ext cx="472326" cy="472326"/>
            </a:xfrm>
            <a:prstGeom prst="ellipse">
              <a:avLst/>
            </a:pr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8" name="Oval 61"/>
            <p:cNvSpPr>
              <a:spLocks noChangeArrowheads="1"/>
            </p:cNvSpPr>
            <p:nvPr/>
          </p:nvSpPr>
          <p:spPr bwMode="auto">
            <a:xfrm>
              <a:off x="3478602" y="3369058"/>
              <a:ext cx="61749" cy="61749"/>
            </a:xfrm>
            <a:prstGeom prst="ellipse">
              <a:avLst/>
            </a:pr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9" name="Oval 62"/>
            <p:cNvSpPr>
              <a:spLocks noChangeArrowheads="1"/>
            </p:cNvSpPr>
            <p:nvPr/>
          </p:nvSpPr>
          <p:spPr bwMode="auto">
            <a:xfrm>
              <a:off x="3416853" y="3451390"/>
              <a:ext cx="41166" cy="41166"/>
            </a:xfrm>
            <a:prstGeom prst="ellipse">
              <a:avLst/>
            </a:pr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0" name="Line 63"/>
            <p:cNvSpPr>
              <a:spLocks noChangeShapeType="1"/>
            </p:cNvSpPr>
            <p:nvPr/>
          </p:nvSpPr>
          <p:spPr bwMode="auto">
            <a:xfrm flipV="1">
              <a:off x="3531684" y="3287809"/>
              <a:ext cx="89915" cy="89915"/>
            </a:xfrm>
            <a:prstGeom prst="line">
              <a:avLst/>
            </a:prstGeom>
            <a:noFill/>
            <a:ln w="30163" cap="rnd">
              <a:solidFill>
                <a:srgbClr val="3EA9D3"/>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1" name="Line 64"/>
            <p:cNvSpPr>
              <a:spLocks noChangeShapeType="1"/>
            </p:cNvSpPr>
            <p:nvPr/>
          </p:nvSpPr>
          <p:spPr bwMode="auto">
            <a:xfrm flipV="1">
              <a:off x="3458019" y="3421057"/>
              <a:ext cx="30333" cy="30333"/>
            </a:xfrm>
            <a:prstGeom prst="line">
              <a:avLst/>
            </a:prstGeom>
            <a:noFill/>
            <a:ln w="30163" cap="rnd">
              <a:solidFill>
                <a:srgbClr val="3EA9D3"/>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2" name="Freeform 65"/>
            <p:cNvSpPr/>
            <p:nvPr/>
          </p:nvSpPr>
          <p:spPr bwMode="auto">
            <a:xfrm>
              <a:off x="3488352" y="3226060"/>
              <a:ext cx="41166" cy="20583"/>
            </a:xfrm>
            <a:custGeom>
              <a:avLst/>
              <a:gdLst>
                <a:gd name="T0" fmla="*/ 38 w 38"/>
                <a:gd name="T1" fmla="*/ 19 h 19"/>
                <a:gd name="T2" fmla="*/ 19 w 38"/>
                <a:gd name="T3" fmla="*/ 0 h 19"/>
                <a:gd name="T4" fmla="*/ 0 w 38"/>
                <a:gd name="T5" fmla="*/ 19 h 19"/>
              </a:gdLst>
              <a:ahLst/>
              <a:cxnLst>
                <a:cxn ang="0">
                  <a:pos x="T0" y="T1"/>
                </a:cxn>
                <a:cxn ang="0">
                  <a:pos x="T2" y="T3"/>
                </a:cxn>
                <a:cxn ang="0">
                  <a:pos x="T4" y="T5"/>
                </a:cxn>
              </a:cxnLst>
              <a:rect l="0" t="0" r="r" b="b"/>
              <a:pathLst>
                <a:path w="38" h="19">
                  <a:moveTo>
                    <a:pt x="38" y="19"/>
                  </a:moveTo>
                  <a:lnTo>
                    <a:pt x="19" y="0"/>
                  </a:lnTo>
                  <a:lnTo>
                    <a:pt x="0" y="19"/>
                  </a:lnTo>
                </a:path>
              </a:pathLst>
            </a:cu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3" name="Freeform 66"/>
            <p:cNvSpPr/>
            <p:nvPr/>
          </p:nvSpPr>
          <p:spPr bwMode="auto">
            <a:xfrm>
              <a:off x="3488352" y="3554305"/>
              <a:ext cx="41166" cy="20583"/>
            </a:xfrm>
            <a:custGeom>
              <a:avLst/>
              <a:gdLst>
                <a:gd name="T0" fmla="*/ 0 w 38"/>
                <a:gd name="T1" fmla="*/ 0 h 19"/>
                <a:gd name="T2" fmla="*/ 19 w 38"/>
                <a:gd name="T3" fmla="*/ 19 h 19"/>
                <a:gd name="T4" fmla="*/ 38 w 38"/>
                <a:gd name="T5" fmla="*/ 0 h 19"/>
              </a:gdLst>
              <a:ahLst/>
              <a:cxnLst>
                <a:cxn ang="0">
                  <a:pos x="T0" y="T1"/>
                </a:cxn>
                <a:cxn ang="0">
                  <a:pos x="T2" y="T3"/>
                </a:cxn>
                <a:cxn ang="0">
                  <a:pos x="T4" y="T5"/>
                </a:cxn>
              </a:cxnLst>
              <a:rect l="0" t="0" r="r" b="b"/>
              <a:pathLst>
                <a:path w="38" h="19">
                  <a:moveTo>
                    <a:pt x="0" y="0"/>
                  </a:moveTo>
                  <a:lnTo>
                    <a:pt x="19" y="19"/>
                  </a:lnTo>
                  <a:lnTo>
                    <a:pt x="38" y="0"/>
                  </a:lnTo>
                </a:path>
              </a:pathLst>
            </a:cu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4" name="Freeform 67"/>
            <p:cNvSpPr/>
            <p:nvPr/>
          </p:nvSpPr>
          <p:spPr bwMode="auto">
            <a:xfrm>
              <a:off x="3662766" y="3379891"/>
              <a:ext cx="20583" cy="41166"/>
            </a:xfrm>
            <a:custGeom>
              <a:avLst/>
              <a:gdLst>
                <a:gd name="T0" fmla="*/ 0 w 19"/>
                <a:gd name="T1" fmla="*/ 38 h 38"/>
                <a:gd name="T2" fmla="*/ 19 w 19"/>
                <a:gd name="T3" fmla="*/ 19 h 38"/>
                <a:gd name="T4" fmla="*/ 0 w 19"/>
                <a:gd name="T5" fmla="*/ 0 h 38"/>
              </a:gdLst>
              <a:ahLst/>
              <a:cxnLst>
                <a:cxn ang="0">
                  <a:pos x="T0" y="T1"/>
                </a:cxn>
                <a:cxn ang="0">
                  <a:pos x="T2" y="T3"/>
                </a:cxn>
                <a:cxn ang="0">
                  <a:pos x="T4" y="T5"/>
                </a:cxn>
              </a:cxnLst>
              <a:rect l="0" t="0" r="r" b="b"/>
              <a:pathLst>
                <a:path w="19" h="38">
                  <a:moveTo>
                    <a:pt x="0" y="38"/>
                  </a:moveTo>
                  <a:lnTo>
                    <a:pt x="19" y="19"/>
                  </a:lnTo>
                  <a:lnTo>
                    <a:pt x="0" y="0"/>
                  </a:lnTo>
                </a:path>
              </a:pathLst>
            </a:cu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5" name="Freeform 68"/>
            <p:cNvSpPr/>
            <p:nvPr/>
          </p:nvSpPr>
          <p:spPr bwMode="auto">
            <a:xfrm>
              <a:off x="3334521" y="3379891"/>
              <a:ext cx="20583" cy="41166"/>
            </a:xfrm>
            <a:custGeom>
              <a:avLst/>
              <a:gdLst>
                <a:gd name="T0" fmla="*/ 19 w 19"/>
                <a:gd name="T1" fmla="*/ 0 h 38"/>
                <a:gd name="T2" fmla="*/ 0 w 19"/>
                <a:gd name="T3" fmla="*/ 19 h 38"/>
                <a:gd name="T4" fmla="*/ 19 w 19"/>
                <a:gd name="T5" fmla="*/ 38 h 38"/>
              </a:gdLst>
              <a:ahLst/>
              <a:cxnLst>
                <a:cxn ang="0">
                  <a:pos x="T0" y="T1"/>
                </a:cxn>
                <a:cxn ang="0">
                  <a:pos x="T2" y="T3"/>
                </a:cxn>
                <a:cxn ang="0">
                  <a:pos x="T4" y="T5"/>
                </a:cxn>
              </a:cxnLst>
              <a:rect l="0" t="0" r="r" b="b"/>
              <a:pathLst>
                <a:path w="19" h="38">
                  <a:moveTo>
                    <a:pt x="19" y="0"/>
                  </a:moveTo>
                  <a:lnTo>
                    <a:pt x="0" y="19"/>
                  </a:lnTo>
                  <a:lnTo>
                    <a:pt x="19" y="38"/>
                  </a:lnTo>
                </a:path>
              </a:pathLst>
            </a:custGeom>
            <a:noFill/>
            <a:ln w="30163" cap="rnd">
              <a:solidFill>
                <a:srgbClr val="3EA9D3"/>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sp>
        <p:nvSpPr>
          <p:cNvPr id="4" name="文本框 3"/>
          <p:cNvSpPr txBox="1"/>
          <p:nvPr/>
        </p:nvSpPr>
        <p:spPr>
          <a:xfrm>
            <a:off x="1204595" y="873125"/>
            <a:ext cx="3975100" cy="725170"/>
          </a:xfrm>
          <a:prstGeom prst="rect">
            <a:avLst/>
          </a:prstGeom>
          <a:noFill/>
        </p:spPr>
        <p:txBody>
          <a:bodyPr wrap="square" rtlCol="0">
            <a:spAutoFit/>
          </a:bodyPr>
          <a:p>
            <a:pPr algn="l">
              <a:lnSpc>
                <a:spcPct val="130000"/>
              </a:lnSpc>
            </a:pPr>
            <a:r>
              <a:rPr lang="zh-CN" altLang="en-US" sz="3200" dirty="0" smtClean="0">
                <a:effectLst>
                  <a:outerShdw blurRad="38100" dist="19050" dir="2700000" algn="tl" rotWithShape="0">
                    <a:schemeClr val="dk1">
                      <a:alpha val="40000"/>
                    </a:schemeClr>
                  </a:outerShdw>
                </a:effectLst>
                <a:latin typeface="+mn-ea"/>
                <a:sym typeface="+mn-ea"/>
              </a:rPr>
              <a:t>验收标准</a:t>
            </a:r>
            <a:endParaRPr lang="zh-CN" altLang="en-US" sz="3200" dirty="0" smtClean="0">
              <a:effectLst>
                <a:outerShdw blurRad="38100" dist="19050" dir="2700000" algn="tl" rotWithShape="0">
                  <a:schemeClr val="dk1">
                    <a:alpha val="40000"/>
                  </a:schemeClr>
                </a:outerShdw>
              </a:effectLst>
              <a:latin typeface="+mn-ea"/>
              <a:sym typeface="+mn-ea"/>
            </a:endParaRPr>
          </a:p>
        </p:txBody>
      </p:sp>
      <p:sp>
        <p:nvSpPr>
          <p:cNvPr id="5" name="文本框 4"/>
          <p:cNvSpPr txBox="1"/>
          <p:nvPr/>
        </p:nvSpPr>
        <p:spPr>
          <a:xfrm>
            <a:off x="1204595" y="1647825"/>
            <a:ext cx="8804275" cy="4841240"/>
          </a:xfrm>
          <a:prstGeom prst="rect">
            <a:avLst/>
          </a:prstGeom>
          <a:noFill/>
        </p:spPr>
        <p:txBody>
          <a:bodyPr wrap="square" rtlCol="0">
            <a:spAutoFit/>
          </a:bodyPr>
          <a:p>
            <a:pPr algn="l">
              <a:lnSpc>
                <a:spcPct val="130000"/>
              </a:lnSpc>
            </a:pPr>
            <a:r>
              <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rPr>
              <a:t>对项目管理的总体过程计划的应用实践</a:t>
            </a:r>
            <a:endPar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endParaRPr>
          </a:p>
          <a:p>
            <a:pPr algn="l">
              <a:lnSpc>
                <a:spcPct val="130000"/>
              </a:lnSpc>
            </a:pPr>
            <a:r>
              <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rPr>
              <a:t>重点实践需求工程的各个过程，主要包括：</a:t>
            </a:r>
            <a:endPar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endParaRPr>
          </a:p>
          <a:p>
            <a:pPr algn="l">
              <a:lnSpc>
                <a:spcPct val="130000"/>
              </a:lnSpc>
            </a:pPr>
            <a:r>
              <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rPr>
              <a:t>需求识别：青少年的需求</a:t>
            </a:r>
            <a:endPar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endParaRPr>
          </a:p>
          <a:p>
            <a:pPr algn="l">
              <a:lnSpc>
                <a:spcPct val="130000"/>
              </a:lnSpc>
            </a:pPr>
            <a:r>
              <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rPr>
              <a:t>需求分析：OOA（面向对象分析）方法，UML（统一建模语言）描述</a:t>
            </a:r>
            <a:endPar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endParaRPr>
          </a:p>
          <a:p>
            <a:pPr algn="l">
              <a:lnSpc>
                <a:spcPct val="130000"/>
              </a:lnSpc>
            </a:pPr>
            <a:r>
              <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rPr>
              <a:t>需求定义：软件需求说明文档</a:t>
            </a:r>
            <a:endPar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endParaRPr>
          </a:p>
          <a:p>
            <a:pPr algn="l">
              <a:lnSpc>
                <a:spcPct val="130000"/>
              </a:lnSpc>
            </a:pPr>
            <a:r>
              <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rPr>
              <a:t>需求的确认：需求评审会议及报告</a:t>
            </a:r>
            <a:endPar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endParaRPr>
          </a:p>
          <a:p>
            <a:pPr algn="l">
              <a:lnSpc>
                <a:spcPct val="130000"/>
              </a:lnSpc>
            </a:pPr>
            <a:r>
              <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rPr>
              <a:t>需求管理：变更的控制与跟踪记录报告</a:t>
            </a:r>
            <a:endPar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endParaRPr>
          </a:p>
          <a:p>
            <a:pPr algn="l">
              <a:lnSpc>
                <a:spcPct val="130000"/>
              </a:lnSpc>
            </a:pPr>
            <a:r>
              <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rPr>
              <a:t>提出改进措施</a:t>
            </a:r>
            <a:endPar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endParaRPr>
          </a:p>
          <a:p>
            <a:pPr algn="l">
              <a:lnSpc>
                <a:spcPct val="130000"/>
              </a:lnSpc>
            </a:pPr>
            <a:r>
              <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rPr>
              <a:t>技术方法的改进，需求过程的改进建议</a:t>
            </a:r>
            <a:endParaRPr lang="zh-CN" altLang="en-US" sz="2400" dirty="0" smtClean="0">
              <a:solidFill>
                <a:schemeClr val="tx1"/>
              </a:solidFill>
              <a:effectLst>
                <a:outerShdw blurRad="38100" dist="19050" dir="2700000" algn="tl" rotWithShape="0">
                  <a:schemeClr val="dk1">
                    <a:alpha val="40000"/>
                  </a:schemeClr>
                </a:outerShdw>
              </a:effectLst>
              <a:uFillTx/>
              <a:latin typeface="+中文正文" charset="0"/>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1500"/>
                                  </p:stCondLst>
                                  <p:childTnLst>
                                    <p:set>
                                      <p:cBhvr>
                                        <p:cTn id="6" dur="1" fill="hold">
                                          <p:stCondLst>
                                            <p:cond delay="0"/>
                                          </p:stCondLst>
                                        </p:cTn>
                                        <p:tgtEl>
                                          <p:spTgt spid="66"/>
                                        </p:tgtEl>
                                        <p:attrNameLst>
                                          <p:attrName>style.visibility</p:attrName>
                                        </p:attrNameLst>
                                      </p:cBhvr>
                                      <p:to>
                                        <p:strVal val="visible"/>
                                      </p:to>
                                    </p:set>
                                    <p:anim calcmode="lin" valueType="num">
                                      <p:cBhvr additive="base">
                                        <p:cTn id="7" dur="500" fill="hold"/>
                                        <p:tgtEl>
                                          <p:spTgt spid="66"/>
                                        </p:tgtEl>
                                        <p:attrNameLst>
                                          <p:attrName>ppt_x</p:attrName>
                                        </p:attrNameLst>
                                      </p:cBhvr>
                                      <p:tavLst>
                                        <p:tav tm="0">
                                          <p:val>
                                            <p:strVal val="#ppt_x"/>
                                          </p:val>
                                        </p:tav>
                                        <p:tav tm="100000">
                                          <p:val>
                                            <p:strVal val="#ppt_x"/>
                                          </p:val>
                                        </p:tav>
                                      </p:tavLst>
                                    </p:anim>
                                    <p:anim calcmode="lin" valueType="num">
                                      <p:cBhvr additive="base">
                                        <p:cTn id="8" dur="500" fill="hold"/>
                                        <p:tgtEl>
                                          <p:spTgt spid="66"/>
                                        </p:tgtEl>
                                        <p:attrNameLst>
                                          <p:attrName>ppt_y</p:attrName>
                                        </p:attrNameLst>
                                      </p:cBhvr>
                                      <p:tavLst>
                                        <p:tav tm="0">
                                          <p:val>
                                            <p:strVal val="1+#ppt_h/2"/>
                                          </p:val>
                                        </p:tav>
                                        <p:tav tm="100000">
                                          <p:val>
                                            <p:strVal val="#ppt_y"/>
                                          </p:val>
                                        </p:tav>
                                      </p:tavLst>
                                    </p:anim>
                                  </p:childTnLst>
                                </p:cTn>
                              </p:par>
                              <p:par>
                                <p:cTn id="9" presetID="2" presetClass="entr" presetSubtype="4" decel="5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decel="5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theme/theme1.xml><?xml version="1.0" encoding="utf-8"?>
<a:theme xmlns:a="http://schemas.openxmlformats.org/drawingml/2006/main" name="Office 主题">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冬青黑体简体中文 W3"/>
        <a:ea typeface="冬青黑体简体中文 W3"/>
        <a:cs typeface=""/>
      </a:majorFont>
      <a:minorFont>
        <a:latin typeface="方正兰亭纤黑_GBK"/>
        <a:ea typeface="方正兰亭纤黑_GBK"/>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lnSpc>
            <a:spcPct val="130000"/>
          </a:lnSpc>
          <a:defRPr dirty="0" smtClean="0">
            <a:solidFill>
              <a:srgbClr val="595959"/>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2301</Words>
  <Application>WPS 演示</Application>
  <PresentationFormat>自定义</PresentationFormat>
  <Paragraphs>491</Paragraphs>
  <Slides>23</Slides>
  <Notes>1</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23</vt:i4>
      </vt:variant>
    </vt:vector>
  </HeadingPairs>
  <TitlesOfParts>
    <vt:vector size="39" baseType="lpstr">
      <vt:lpstr>Arial</vt:lpstr>
      <vt:lpstr>宋体</vt:lpstr>
      <vt:lpstr>Wingdings</vt:lpstr>
      <vt:lpstr>冬青黑体简体中文 W3</vt:lpstr>
      <vt:lpstr>Calibri</vt:lpstr>
      <vt:lpstr>方正兰亭纤黑_GBK</vt:lpstr>
      <vt:lpstr>冬青黑体简体中文 W3</vt:lpstr>
      <vt:lpstr>冬青黑体简体中文 W3</vt:lpstr>
      <vt:lpstr>方正兰亭纤黑_GBK</vt:lpstr>
      <vt:lpstr>微软雅黑</vt:lpstr>
      <vt:lpstr>Calibri</vt:lpstr>
      <vt:lpstr>+中文正文</vt:lpstr>
      <vt:lpstr>AMGDT</vt:lpstr>
      <vt:lpstr>Symbol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哎呀小小草</dc:title>
  <dc:creator>哎呀小小草</dc:creator>
  <cp:keywords>https://800sucai.taobao.com</cp:keywords>
  <dc:description>https://800sucai.taobao.com</dc:description>
  <dc:subject>哎呀小小草</dc:subject>
  <cp:category>https://800sucai.taobao.com</cp:category>
  <cp:lastModifiedBy>tory xu</cp:lastModifiedBy>
  <cp:revision>211</cp:revision>
  <dcterms:created xsi:type="dcterms:W3CDTF">2015-05-16T06:06:00Z</dcterms:created>
  <dcterms:modified xsi:type="dcterms:W3CDTF">2017-03-26T11:38:14Z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

<file path=docProps/thumbnail.jpeg>
</file>